
<file path=[Content_Types].xml><?xml version="1.0" encoding="utf-8"?>
<Types xmlns="http://schemas.openxmlformats.org/package/2006/content-types">
  <Default Extension="jpeg" ContentType="image/jpeg"/>
  <Default Extension="xlsx" ContentType="application/vnd.openxmlformats-officedocument.spreadsheetml.sheet"/>
  <Default Extension="wdp" ContentType="image/vnd.ms-photo"/>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
  </p:notesMasterIdLst>
  <p:sldIdLst>
    <p:sldId id="451" r:id="rId3"/>
    <p:sldId id="388" r:id="rId4"/>
    <p:sldId id="313" r:id="rId5"/>
    <p:sldId id="430" r:id="rId7"/>
    <p:sldId id="431" r:id="rId8"/>
    <p:sldId id="432" r:id="rId9"/>
    <p:sldId id="332" r:id="rId10"/>
    <p:sldId id="333" r:id="rId11"/>
    <p:sldId id="335" r:id="rId12"/>
    <p:sldId id="336" r:id="rId13"/>
    <p:sldId id="337" r:id="rId14"/>
    <p:sldId id="339" r:id="rId15"/>
    <p:sldId id="418" r:id="rId16"/>
    <p:sldId id="377" r:id="rId17"/>
    <p:sldId id="348" r:id="rId18"/>
    <p:sldId id="350" r:id="rId19"/>
    <p:sldId id="371" r:id="rId20"/>
    <p:sldId id="419" r:id="rId21"/>
    <p:sldId id="310" r:id="rId22"/>
    <p:sldId id="420" r:id="rId23"/>
    <p:sldId id="421" r:id="rId24"/>
    <p:sldId id="312" r:id="rId25"/>
    <p:sldId id="390" r:id="rId26"/>
  </p:sldIdLst>
  <p:sldSz cx="12192000" cy="6858000"/>
  <p:notesSz cx="6858000" cy="9144000"/>
  <p:embeddedFontLst>
    <p:embeddedFont>
      <p:font typeface="仿宋_GB2312" pitchFamily="49" charset="-122"/>
      <p:regular r:id="rId30"/>
      <p:italic r:id="rId31"/>
    </p:embeddedFont>
    <p:embeddedFont>
      <p:font typeface="微软雅黑" pitchFamily="34" charset="-122"/>
      <p:regular r:id="rId32"/>
      <p:bold r:id="rId33"/>
    </p:embeddedFont>
    <p:embeddedFont>
      <p:font typeface="等线" charset="-122"/>
      <p:regular r:id="rId34"/>
    </p:embeddedFont>
    <p:embeddedFont>
      <p:font typeface="Algerian" pitchFamily="82" charset="0"/>
      <p:regular r:id="rId35"/>
    </p:embeddedFont>
    <p:embeddedFont>
      <p:font typeface="Calibri"/>
      <p:bold r:id="rId36"/>
    </p:embeddedFont>
    <p:embeddedFont>
      <p:font typeface="Times New Roman" pitchFamily="18" charset="0"/>
      <p:regular r:id="rId37"/>
    </p:embeddedFont>
    <p:embeddedFont>
      <p:font typeface="等线 Light" charset="0"/>
      <p:regular r:id="rId38"/>
    </p:embeddedFont>
    <p:embeddedFont>
      <p:font typeface="等线" charset="0"/>
      <p:regular r:id="rId3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BA000F"/>
    <a:srgbClr val="CC0011"/>
    <a:srgbClr val="DCAB83"/>
    <a:srgbClr val="E7BB93"/>
    <a:srgbClr val="F4CE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79" autoAdjust="0"/>
    <p:restoredTop sz="94660"/>
  </p:normalViewPr>
  <p:slideViewPr>
    <p:cSldViewPr snapToGrid="0">
      <p:cViewPr>
        <p:scale>
          <a:sx n="50" d="100"/>
          <a:sy n="50" d="100"/>
        </p:scale>
        <p:origin x="1310" y="6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9" Type="http://schemas.openxmlformats.org/officeDocument/2006/relationships/font" Target="fonts/font10.fntdata"/><Relationship Id="rId38" Type="http://schemas.openxmlformats.org/officeDocument/2006/relationships/font" Target="fonts/font9.fntdata"/><Relationship Id="rId37" Type="http://schemas.openxmlformats.org/officeDocument/2006/relationships/font" Target="fonts/font8.fntdata"/><Relationship Id="rId36" Type="http://schemas.openxmlformats.org/officeDocument/2006/relationships/font" Target="fonts/font7.fntdata"/><Relationship Id="rId35" Type="http://schemas.openxmlformats.org/officeDocument/2006/relationships/font" Target="fonts/font6.fntdata"/><Relationship Id="rId34" Type="http://schemas.openxmlformats.org/officeDocument/2006/relationships/font" Target="fonts/font5.fntdata"/><Relationship Id="rId33" Type="http://schemas.openxmlformats.org/officeDocument/2006/relationships/font" Target="fonts/font4.fntdata"/><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package" Target="../embeddings/Workbook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rgbClr val="CC0011"/>
            </a:solidFill>
            <a:effectLst/>
          </c:spPr>
          <c:explosion val="0"/>
          <c:dPt>
            <c:idx val="0"/>
            <c:bubble3D val="0"/>
            <c:explosion val="0"/>
            <c:spPr>
              <a:solidFill>
                <a:srgbClr val="CC0011"/>
              </a:solidFill>
              <a:ln w="19050">
                <a:solidFill>
                  <a:schemeClr val="lt1"/>
                </a:solidFill>
              </a:ln>
              <a:effectLst/>
            </c:spPr>
          </c:dPt>
          <c:dPt>
            <c:idx val="1"/>
            <c:bubble3D val="0"/>
            <c:explosion val="0"/>
            <c:spPr>
              <a:solidFill>
                <a:schemeClr val="bg1">
                  <a:lumMod val="85000"/>
                </a:schemeClr>
              </a:solidFill>
              <a:ln w="19050">
                <a:solidFill>
                  <a:schemeClr val="lt1"/>
                </a:solidFill>
              </a:ln>
              <a:effectLst/>
            </c:spPr>
          </c:dPt>
          <c:dLbls>
            <c:delete val="1"/>
          </c:dLbls>
          <c:cat>
            <c:strRef>
              <c:f>Sheet1!$A$2:$A$3</c:f>
              <c:strCache>
                <c:ptCount val="2"/>
                <c:pt idx="0">
                  <c:v>第一季度</c:v>
                </c:pt>
                <c:pt idx="1">
                  <c:v>第二季度</c:v>
                </c:pt>
              </c:strCache>
            </c:strRef>
          </c:cat>
          <c:val>
            <c:numRef>
              <c:f>Sheet1!$B$2:$B$3</c:f>
              <c:numCache>
                <c:formatCode>General</c:formatCode>
                <c:ptCount val="2"/>
                <c:pt idx="0" c:formatCode="General">
                  <c:v>10</c:v>
                </c:pt>
                <c:pt idx="1" c:formatCode="General">
                  <c:v>90</c:v>
                </c:pt>
              </c:numCache>
            </c:numRef>
          </c:val>
        </c:ser>
        <c:dLbls>
          <c:showLegendKey val="0"/>
          <c:showVal val="0"/>
          <c:showCatName val="0"/>
          <c:showSerName val="0"/>
          <c:showPercent val="0"/>
          <c:showBubbleSize val="0"/>
        </c:dLbls>
        <c:firstSliceAng val="0"/>
        <c:holeSize val="75"/>
      </c:doughnutChart>
      <c:spPr>
        <a:noFill/>
        <a:ln>
          <a:no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rgbClr val="CC0011"/>
            </a:solidFill>
            <a:effectLst/>
          </c:spPr>
          <c:explosion val="0"/>
          <c:dPt>
            <c:idx val="0"/>
            <c:bubble3D val="0"/>
            <c:explosion val="0"/>
            <c:spPr>
              <a:solidFill>
                <a:srgbClr val="CC0011"/>
              </a:solidFill>
              <a:ln w="19050">
                <a:solidFill>
                  <a:schemeClr val="lt1"/>
                </a:solidFill>
              </a:ln>
              <a:effectLst/>
            </c:spPr>
          </c:dPt>
          <c:dPt>
            <c:idx val="1"/>
            <c:bubble3D val="0"/>
            <c:explosion val="0"/>
            <c:spPr>
              <a:solidFill>
                <a:schemeClr val="bg1">
                  <a:lumMod val="85000"/>
                </a:schemeClr>
              </a:solidFill>
              <a:ln w="19050">
                <a:solidFill>
                  <a:schemeClr val="lt1"/>
                </a:solidFill>
              </a:ln>
              <a:effectLst/>
            </c:spPr>
          </c:dPt>
          <c:dLbls>
            <c:delete val="1"/>
          </c:dLbls>
          <c:cat>
            <c:strRef>
              <c:f>Sheet1!$A$2:$A$3</c:f>
              <c:strCache>
                <c:ptCount val="2"/>
                <c:pt idx="0">
                  <c:v>第一季度</c:v>
                </c:pt>
                <c:pt idx="1">
                  <c:v>第二季度</c:v>
                </c:pt>
              </c:strCache>
            </c:strRef>
          </c:cat>
          <c:val>
            <c:numRef>
              <c:f>Sheet1!$B$2:$B$3</c:f>
              <c:numCache>
                <c:formatCode>General</c:formatCode>
                <c:ptCount val="2"/>
                <c:pt idx="0" c:formatCode="General">
                  <c:v>15</c:v>
                </c:pt>
                <c:pt idx="1" c:formatCode="General">
                  <c:v>90</c:v>
                </c:pt>
              </c:numCache>
            </c:numRef>
          </c:val>
        </c:ser>
        <c:dLbls>
          <c:showLegendKey val="0"/>
          <c:showVal val="0"/>
          <c:showCatName val="0"/>
          <c:showSerName val="0"/>
          <c:showPercent val="0"/>
          <c:showBubbleSize val="0"/>
        </c:dLbls>
        <c:firstSliceAng val="0"/>
        <c:holeSize val="75"/>
      </c:doughnutChart>
      <c:spPr>
        <a:noFill/>
        <a:ln>
          <a:no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rgbClr val="CC0011"/>
            </a:solidFill>
            <a:effectLst/>
          </c:spPr>
          <c:explosion val="0"/>
          <c:dPt>
            <c:idx val="0"/>
            <c:bubble3D val="0"/>
            <c:explosion val="0"/>
            <c:spPr>
              <a:solidFill>
                <a:srgbClr val="CC0011"/>
              </a:solidFill>
              <a:ln w="19050">
                <a:solidFill>
                  <a:schemeClr val="lt1"/>
                </a:solidFill>
              </a:ln>
              <a:effectLst/>
            </c:spPr>
          </c:dPt>
          <c:dPt>
            <c:idx val="1"/>
            <c:bubble3D val="0"/>
            <c:explosion val="0"/>
            <c:spPr>
              <a:solidFill>
                <a:schemeClr val="bg1">
                  <a:lumMod val="85000"/>
                </a:schemeClr>
              </a:solidFill>
              <a:ln w="19050">
                <a:solidFill>
                  <a:schemeClr val="lt1"/>
                </a:solidFill>
              </a:ln>
              <a:effectLst/>
            </c:spPr>
          </c:dPt>
          <c:dLbls>
            <c:delete val="1"/>
          </c:dLbls>
          <c:cat>
            <c:strRef>
              <c:f>Sheet1!$A$2:$A$3</c:f>
              <c:strCache>
                <c:ptCount val="2"/>
                <c:pt idx="0">
                  <c:v>第一季度</c:v>
                </c:pt>
                <c:pt idx="1">
                  <c:v>第二季度</c:v>
                </c:pt>
              </c:strCache>
            </c:strRef>
          </c:cat>
          <c:val>
            <c:numRef>
              <c:f>Sheet1!$B$2:$B$3</c:f>
              <c:numCache>
                <c:formatCode>General</c:formatCode>
                <c:ptCount val="2"/>
                <c:pt idx="0" c:formatCode="General">
                  <c:v>12</c:v>
                </c:pt>
                <c:pt idx="1" c:formatCode="General">
                  <c:v>85</c:v>
                </c:pt>
              </c:numCache>
            </c:numRef>
          </c:val>
        </c:ser>
        <c:dLbls>
          <c:showLegendKey val="0"/>
          <c:showVal val="0"/>
          <c:showCatName val="0"/>
          <c:showSerName val="0"/>
          <c:showPercent val="0"/>
          <c:showBubbleSize val="0"/>
        </c:dLbls>
        <c:firstSliceAng val="0"/>
        <c:holeSize val="75"/>
      </c:doughnutChart>
      <c:spPr>
        <a:noFill/>
        <a:ln>
          <a:no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rgbClr val="CC0011"/>
            </a:solidFill>
            <a:effectLst/>
          </c:spPr>
          <c:explosion val="0"/>
          <c:dPt>
            <c:idx val="0"/>
            <c:bubble3D val="0"/>
            <c:explosion val="0"/>
            <c:spPr>
              <a:solidFill>
                <a:srgbClr val="CC0011"/>
              </a:solidFill>
              <a:ln w="19050">
                <a:solidFill>
                  <a:schemeClr val="lt1"/>
                </a:solidFill>
              </a:ln>
              <a:effectLst/>
            </c:spPr>
          </c:dPt>
          <c:dPt>
            <c:idx val="1"/>
            <c:bubble3D val="0"/>
            <c:explosion val="0"/>
            <c:spPr>
              <a:solidFill>
                <a:schemeClr val="bg1">
                  <a:lumMod val="85000"/>
                </a:schemeClr>
              </a:solidFill>
              <a:ln w="19050">
                <a:solidFill>
                  <a:schemeClr val="lt1"/>
                </a:solidFill>
              </a:ln>
              <a:effectLst/>
            </c:spPr>
          </c:dPt>
          <c:dLbls>
            <c:delete val="1"/>
          </c:dLbls>
          <c:cat>
            <c:strRef>
              <c:f>Sheet1!$A$2:$A$3</c:f>
              <c:strCache>
                <c:ptCount val="2"/>
                <c:pt idx="0">
                  <c:v>第一季度</c:v>
                </c:pt>
                <c:pt idx="1">
                  <c:v>第二季度</c:v>
                </c:pt>
              </c:strCache>
            </c:strRef>
          </c:cat>
          <c:val>
            <c:numRef>
              <c:f>Sheet1!$B$2:$B$3</c:f>
              <c:numCache>
                <c:formatCode>General</c:formatCode>
                <c:ptCount val="2"/>
                <c:pt idx="0" c:formatCode="General">
                  <c:v>10</c:v>
                </c:pt>
                <c:pt idx="1" c:formatCode="General">
                  <c:v>88</c:v>
                </c:pt>
              </c:numCache>
            </c:numRef>
          </c:val>
        </c:ser>
        <c:dLbls>
          <c:showLegendKey val="0"/>
          <c:showVal val="0"/>
          <c:showCatName val="0"/>
          <c:showSerName val="0"/>
          <c:showPercent val="0"/>
          <c:showBubbleSize val="0"/>
        </c:dLbls>
        <c:firstSliceAng val="0"/>
        <c:holeSize val="75"/>
      </c:doughnutChart>
      <c:spPr>
        <a:noFill/>
        <a:ln>
          <a:no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84AF5E-F88E-4413-966F-F2D7DAF6D92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530" y="1143000"/>
            <a:ext cx="548694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3DCD9B-A581-40CE-B965-72AF3F4BEB9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dirty="0"/>
              <a:t>第一，我们的经济发展质量更高了。2022年完成地区生产总值343.99亿元，增长3.9%，增速排名全省第二；固定资产投资完成251.59亿元，增长3.8%，高于全省平均水平8.0个百分点；产业投资完成126.41亿元，产业投资完成率154.16%，完成率排名全省第三；社会消费品零售总额95亿元，增速排名全省第一；地方一般公共预算收入15.9亿元，增长10.3%，在高质量考核第一平台的9个市县中增速排名第一，我们多项数据历史性地走在全省前列，这份成绩来之不易，十分鼓舞人心。</a:t>
            </a:r>
            <a:endParaRPr lang="zh-CN" altLang="en-US" dirty="0"/>
          </a:p>
        </p:txBody>
      </p:sp>
      <p:sp>
        <p:nvSpPr>
          <p:cNvPr id="4" name="灯片编号占位符 3"/>
          <p:cNvSpPr>
            <a:spLocks noGrp="1"/>
          </p:cNvSpPr>
          <p:nvPr>
            <p:ph type="sldNum" sz="quarter" idx="5"/>
          </p:nvPr>
        </p:nvSpPr>
        <p:spPr/>
        <p:txBody>
          <a:bodyPr/>
          <a:lstStyle/>
          <a:p>
            <a:fld id="{AD3DCD9B-A581-40CE-B965-72AF3F4BEB9C}"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dirty="0"/>
              <a:t>第五，我们的营商环境更加优良了。我们站在“抓历史遗留问题就是抓发展,好的营商环境就是生产力”的战略高度，下大力气理清旧账，妥善解决了一批影响发展和稳定的历史遗留问题，啃下了一块块“硬骨头”，推动营商环境问题破冰，办结省市营商环境平台线索78件，办结率达97.5%，排名全省第二。</a:t>
            </a:r>
            <a:endParaRPr lang="zh-CN" altLang="en-US" dirty="0"/>
          </a:p>
        </p:txBody>
      </p:sp>
      <p:sp>
        <p:nvSpPr>
          <p:cNvPr id="4" name="灯片编号占位符 3"/>
          <p:cNvSpPr>
            <a:spLocks noGrp="1"/>
          </p:cNvSpPr>
          <p:nvPr>
            <p:ph type="sldNum" sz="quarter" idx="5"/>
          </p:nvPr>
        </p:nvSpPr>
        <p:spPr/>
        <p:txBody>
          <a:bodyPr/>
          <a:lstStyle/>
          <a:p>
            <a:fld id="{AD3DCD9B-A581-40CE-B965-72AF3F4BEB9C}"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dirty="0"/>
              <a:t>第六，我们的生态底色更加靓丽了。我们聚焦短板、精准发力，完成了东郊椰林湾和南海度假村两个人工岛的拆除整改。</a:t>
            </a:r>
            <a:endParaRPr lang="zh-CN" altLang="en-US" dirty="0"/>
          </a:p>
          <a:p>
            <a:r>
              <a:rPr lang="zh-CN" altLang="en-US" dirty="0">
                <a:sym typeface="+mn-ea"/>
              </a:rPr>
              <a:t>明确了文教河、宝陵河、珠溪河“三条河”治理思路，文教河全年达标，宝陵河趋于达标，珠溪河水质明显改善。我们统筹谋划生态环保、产业升级和乡村振兴，争取多方共赢，探索更多产业生态化、生态产业化路径。</a:t>
            </a:r>
            <a:endParaRPr lang="zh-CN" altLang="en-US" dirty="0">
              <a:sym typeface="+mn-ea"/>
            </a:endParaRPr>
          </a:p>
          <a:p>
            <a:r>
              <a:rPr lang="zh-CN" altLang="en-US" dirty="0">
                <a:sym typeface="+mn-ea"/>
              </a:rPr>
              <a:t>全面完成了禁养区内水产养殖清退任务和4条农村黑臭水体整治任务，</a:t>
            </a:r>
            <a:endParaRPr lang="zh-CN" altLang="en-US" dirty="0"/>
          </a:p>
          <a:p>
            <a:endParaRPr lang="zh-CN" altLang="en-US" dirty="0"/>
          </a:p>
          <a:p>
            <a:endParaRPr lang="zh-CN" altLang="en-US" dirty="0"/>
          </a:p>
        </p:txBody>
      </p:sp>
      <p:sp>
        <p:nvSpPr>
          <p:cNvPr id="4" name="灯片编号占位符 3"/>
          <p:cNvSpPr>
            <a:spLocks noGrp="1"/>
          </p:cNvSpPr>
          <p:nvPr>
            <p:ph type="sldNum" sz="quarter" idx="5"/>
          </p:nvPr>
        </p:nvSpPr>
        <p:spPr/>
        <p:txBody>
          <a:bodyPr/>
          <a:lstStyle/>
          <a:p>
            <a:fld id="{AD3DCD9B-A581-40CE-B965-72AF3F4BEB9C}"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dirty="0"/>
              <a:t>全市11个地表水考核断面(点位)水质优良率、达标率均为72.7%，均同比上升9.1个百分点，地表水环境质量变化排名全省第二。</a:t>
            </a:r>
            <a:endParaRPr lang="zh-CN" altLang="en-US" dirty="0"/>
          </a:p>
        </p:txBody>
      </p:sp>
      <p:sp>
        <p:nvSpPr>
          <p:cNvPr id="4" name="灯片编号占位符 3"/>
          <p:cNvSpPr>
            <a:spLocks noGrp="1"/>
          </p:cNvSpPr>
          <p:nvPr>
            <p:ph type="sldNum" sz="quarter" idx="5"/>
          </p:nvPr>
        </p:nvSpPr>
        <p:spPr/>
        <p:txBody>
          <a:bodyPr/>
          <a:lstStyle/>
          <a:p>
            <a:fld id="{AD3DCD9B-A581-40CE-B965-72AF3F4BEB9C}"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dirty="0"/>
              <a:t>第七，我们的民生福祉成色更足了。我们将地方一般公共预算支出的77%用于民生保障。城镇新增就业6244人，农村劳动力转移就业6270人，农村居民人均可支配收入增长5.5%，增幅高于城镇居民收入。</a:t>
            </a:r>
            <a:endParaRPr lang="zh-CN" altLang="en-US" dirty="0"/>
          </a:p>
        </p:txBody>
      </p:sp>
      <p:sp>
        <p:nvSpPr>
          <p:cNvPr id="4" name="灯片编号占位符 3"/>
          <p:cNvSpPr>
            <a:spLocks noGrp="1"/>
          </p:cNvSpPr>
          <p:nvPr>
            <p:ph type="sldNum" sz="quarter" idx="5"/>
          </p:nvPr>
        </p:nvSpPr>
        <p:spPr/>
        <p:txBody>
          <a:bodyPr/>
          <a:lstStyle/>
          <a:p>
            <a:fld id="{AD3DCD9B-A581-40CE-B965-72AF3F4BEB9C}"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dirty="0">
                <a:sym typeface="+mn-ea"/>
              </a:rPr>
              <a:t>教育支出增长6.6%。加大教育人才引进力度，全国选聘文昌中学校长。新增优质义务教育学位1080个。将临聘教师待遇从每人每月3650元提高至4850元。</a:t>
            </a:r>
            <a:endParaRPr lang="zh-CN" altLang="en-US" dirty="0">
              <a:sym typeface="+mn-ea"/>
            </a:endParaRPr>
          </a:p>
          <a:p>
            <a:r>
              <a:rPr lang="zh-CN" altLang="en-US" dirty="0"/>
              <a:t>我们的公共卫生服务体系进一步完善，县域内基层就诊率占比达67.3%，获评“国家级健康促进县（区）”，</a:t>
            </a:r>
            <a:r>
              <a:rPr lang="zh-CN" altLang="en-US" dirty="0">
                <a:sym typeface="+mn-ea"/>
              </a:rPr>
              <a:t>我们在清澜片区谋划了两个基础教育和市级医院PPP项目，现已开工建设。</a:t>
            </a:r>
            <a:endParaRPr lang="zh-CN" altLang="en-US" dirty="0">
              <a:sym typeface="+mn-ea"/>
            </a:endParaRPr>
          </a:p>
          <a:p>
            <a:r>
              <a:rPr lang="zh-CN" altLang="en-US" dirty="0">
                <a:sym typeface="+mn-ea"/>
              </a:rPr>
              <a:t>我们的居民消费价格指数同比累计涨幅1.9%，控制在3%左右目标之内。</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AD3DCD9B-A581-40CE-B965-72AF3F4BEB9C}"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dirty="0"/>
              <a:t>完成了8个老旧小区改造，开工建设2022年安居房项目2510套，让广大群众和各方人才住有所居、居有所安。</a:t>
            </a:r>
            <a:endParaRPr lang="zh-CN" altLang="en-US" dirty="0"/>
          </a:p>
        </p:txBody>
      </p:sp>
      <p:sp>
        <p:nvSpPr>
          <p:cNvPr id="4" name="灯片编号占位符 3"/>
          <p:cNvSpPr>
            <a:spLocks noGrp="1"/>
          </p:cNvSpPr>
          <p:nvPr>
            <p:ph type="sldNum" sz="quarter" idx="5"/>
          </p:nvPr>
        </p:nvSpPr>
        <p:spPr/>
        <p:txBody>
          <a:bodyPr/>
          <a:lstStyle/>
          <a:p>
            <a:fld id="{AD3DCD9B-A581-40CE-B965-72AF3F4BEB9C}"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r>
              <a:rPr lang="zh-CN" altLang="en-US" dirty="0"/>
              <a:t>今年我市经济社会发展主要预期目标是：地区生产总值增长10%左右，地方一般公共预算收入增长15%左右，固定资产投资增长12%左右，社会消费品零售总额增长10%左右，城镇和农村常住居民人均可支配收入分别增长9%左右和9.5%左右，城镇登记失业率控制在5.5%左右，居民消费价格指数涨幅控制在3%左右，确保完成节能减排降碳控制目标。</a:t>
            </a:r>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r>
              <a:rPr lang="zh-CN" altLang="en-US" dirty="0"/>
              <a:t>关于今年的重点工作，我想用几个数字向大家说明：一是打好“五张王牌”。我们将结合文昌的资源优势，重点打好航天牌、旅游牌、渔业牌、椰子牌和土地牌等“五张王牌”，增强现代产业竞争力。二是培育“七朵金花”。我们将加速培育文昌国际航天城园区、冯家湾现代化渔业产业园、文昌约亭产业园和铺前中心渔港经济区等“七朵金花”,打造高质量发展新增长极。</a:t>
            </a:r>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r>
              <a:rPr lang="zh-CN" altLang="en-US" dirty="0"/>
              <a:t>三是打通“四条路径”。我们将通过吃政策饭、走开放路、打科技牌、赢企业心，把政策优势、资源优势、区位优势转化为发展优势，主动服务和融入新发展格局，利用双循环“交汇点”，构建高端要素聚集“反应炉”，打造高质量发展“展示窗”。四是探索“两山转化路径”。我们将转换生态保护工作思路，把生态环境治理与产业发展、乡村振兴、百姓增收结合，争取多方共赢，探索更多生态产业化、产业生态化路径，推动生态文明建设上新台阶。</a:t>
            </a:r>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1800" kern="100" dirty="0">
                <a:solidFill>
                  <a:srgbClr val="000000"/>
                </a:solidFill>
                <a:effectLst/>
                <a:latin typeface="Times New Roman" pitchFamily="18" charset="0"/>
                <a:ea typeface="仿宋_GB2312" pitchFamily="49" charset="-122"/>
                <a:cs typeface="仿宋_GB2312" pitchFamily="49" charset="-122"/>
              </a:rPr>
              <a:t>一季度，随着疫情放开以及一系列稳增长政策落地，我市的经济运行实现了良好开局，稳步实现“开门红”。预计，地区生产总值完成</a:t>
            </a:r>
            <a:r>
              <a:rPr lang="en-US" altLang="zh-CN" sz="1800" kern="100" dirty="0">
                <a:solidFill>
                  <a:srgbClr val="000000"/>
                </a:solidFill>
                <a:effectLst/>
                <a:latin typeface="Times New Roman" pitchFamily="18" charset="0"/>
                <a:ea typeface="仿宋_GB2312" pitchFamily="49" charset="-122"/>
                <a:cs typeface="仿宋_GB2312" pitchFamily="49" charset="-122"/>
              </a:rPr>
              <a:t>82.56</a:t>
            </a:r>
            <a:r>
              <a:rPr lang="zh-CN" altLang="zh-CN" sz="1800" kern="100" dirty="0">
                <a:solidFill>
                  <a:srgbClr val="000000"/>
                </a:solidFill>
                <a:effectLst/>
                <a:latin typeface="Times New Roman" pitchFamily="18" charset="0"/>
                <a:ea typeface="仿宋_GB2312" pitchFamily="49" charset="-122"/>
                <a:cs typeface="仿宋_GB2312" pitchFamily="49" charset="-122"/>
              </a:rPr>
              <a:t>亿元，同比增长</a:t>
            </a:r>
            <a:r>
              <a:rPr lang="en-US" altLang="zh-CN" sz="1800" kern="100" dirty="0">
                <a:solidFill>
                  <a:srgbClr val="000000"/>
                </a:solidFill>
                <a:effectLst/>
                <a:latin typeface="Times New Roman" pitchFamily="18" charset="0"/>
                <a:ea typeface="仿宋_GB2312" pitchFamily="49" charset="-122"/>
                <a:cs typeface="仿宋_GB2312" pitchFamily="49" charset="-122"/>
              </a:rPr>
              <a:t>5.8%</a:t>
            </a:r>
            <a:r>
              <a:rPr lang="zh-CN" altLang="zh-CN" sz="1800" kern="100" dirty="0">
                <a:solidFill>
                  <a:srgbClr val="000000"/>
                </a:solidFill>
                <a:effectLst/>
                <a:latin typeface="Times New Roman" pitchFamily="18" charset="0"/>
                <a:ea typeface="仿宋_GB2312" pitchFamily="49" charset="-122"/>
                <a:cs typeface="仿宋_GB2312" pitchFamily="49" charset="-122"/>
              </a:rPr>
              <a:t>；</a:t>
            </a:r>
            <a:r>
              <a:rPr lang="zh-CN" altLang="zh-CN" sz="1800" kern="100" dirty="0">
                <a:effectLst/>
                <a:latin typeface="Times New Roman" pitchFamily="18" charset="0"/>
                <a:ea typeface="仿宋_GB2312" pitchFamily="49" charset="-122"/>
                <a:cs typeface="仿宋_GB2312" pitchFamily="49" charset="-122"/>
              </a:rPr>
              <a:t>社会消费品零售总额完成</a:t>
            </a:r>
            <a:r>
              <a:rPr lang="en-US" altLang="zh-CN" sz="1800" kern="100" dirty="0">
                <a:effectLst/>
                <a:latin typeface="Times New Roman" pitchFamily="18" charset="0"/>
                <a:ea typeface="仿宋_GB2312" pitchFamily="49" charset="-122"/>
                <a:cs typeface="仿宋_GB2312" pitchFamily="49" charset="-122"/>
              </a:rPr>
              <a:t>21.04</a:t>
            </a:r>
            <a:r>
              <a:rPr lang="zh-CN" altLang="zh-CN" sz="1800" kern="100" dirty="0">
                <a:effectLst/>
                <a:latin typeface="Times New Roman" pitchFamily="18" charset="0"/>
                <a:ea typeface="仿宋_GB2312" pitchFamily="49" charset="-122"/>
                <a:cs typeface="仿宋_GB2312" pitchFamily="49" charset="-122"/>
              </a:rPr>
              <a:t>亿元，同比增长</a:t>
            </a:r>
            <a:r>
              <a:rPr lang="en-US" altLang="zh-CN" sz="1800" kern="100" dirty="0">
                <a:effectLst/>
                <a:latin typeface="Times New Roman" pitchFamily="18" charset="0"/>
                <a:ea typeface="仿宋_GB2312" pitchFamily="49" charset="-122"/>
                <a:cs typeface="仿宋_GB2312" pitchFamily="49" charset="-122"/>
              </a:rPr>
              <a:t>4%</a:t>
            </a:r>
            <a:r>
              <a:rPr lang="zh-CN" altLang="zh-CN" sz="1800" kern="100" dirty="0">
                <a:effectLst/>
                <a:latin typeface="Times New Roman" pitchFamily="18" charset="0"/>
                <a:ea typeface="仿宋_GB2312" pitchFamily="49" charset="-122"/>
                <a:cs typeface="仿宋_GB2312" pitchFamily="49" charset="-122"/>
              </a:rPr>
              <a:t>；货物进出口完成</a:t>
            </a:r>
            <a:r>
              <a:rPr lang="en-US" altLang="zh-CN" sz="1800" kern="100" dirty="0">
                <a:effectLst/>
                <a:latin typeface="Times New Roman" pitchFamily="18" charset="0"/>
                <a:ea typeface="仿宋_GB2312" pitchFamily="49" charset="-122"/>
                <a:cs typeface="仿宋_GB2312" pitchFamily="49" charset="-122"/>
              </a:rPr>
              <a:t>1.96</a:t>
            </a:r>
            <a:r>
              <a:rPr lang="zh-CN" altLang="zh-CN" sz="1800" kern="100" dirty="0">
                <a:effectLst/>
                <a:latin typeface="Times New Roman" pitchFamily="18" charset="0"/>
                <a:ea typeface="仿宋_GB2312" pitchFamily="49" charset="-122"/>
                <a:cs typeface="仿宋_GB2312" pitchFamily="49" charset="-122"/>
              </a:rPr>
              <a:t>亿元，同比增长</a:t>
            </a:r>
            <a:r>
              <a:rPr lang="en-US" altLang="zh-CN" sz="1800" kern="100" dirty="0">
                <a:effectLst/>
                <a:latin typeface="Times New Roman" pitchFamily="18" charset="0"/>
                <a:ea typeface="仿宋_GB2312" pitchFamily="49" charset="-122"/>
                <a:cs typeface="仿宋_GB2312" pitchFamily="49" charset="-122"/>
              </a:rPr>
              <a:t>15.2%</a:t>
            </a:r>
            <a:r>
              <a:rPr lang="zh-CN" altLang="zh-CN" sz="1800" kern="100" dirty="0">
                <a:effectLst/>
                <a:latin typeface="Times New Roman" pitchFamily="18" charset="0"/>
                <a:ea typeface="仿宋_GB2312" pitchFamily="49" charset="-122"/>
                <a:cs typeface="仿宋_GB2312" pitchFamily="49" charset="-122"/>
              </a:rPr>
              <a:t>；</a:t>
            </a:r>
            <a:r>
              <a:rPr lang="zh-CN" altLang="zh-CN" sz="1800" kern="100" dirty="0">
                <a:effectLst/>
                <a:latin typeface="Times New Roman" pitchFamily="18" charset="0"/>
                <a:ea typeface="仿宋_GB2312" pitchFamily="49" charset="-122"/>
                <a:cs typeface="宋体" pitchFamily="2" charset="-122"/>
              </a:rPr>
              <a:t>服务进出口完成</a:t>
            </a:r>
            <a:r>
              <a:rPr lang="en-US" altLang="zh-CN" sz="1800" kern="100" dirty="0">
                <a:effectLst/>
                <a:latin typeface="Times New Roman" pitchFamily="18" charset="0"/>
                <a:ea typeface="仿宋_GB2312" pitchFamily="49" charset="-122"/>
                <a:cs typeface="宋体" pitchFamily="2" charset="-122"/>
              </a:rPr>
              <a:t>5000</a:t>
            </a:r>
            <a:r>
              <a:rPr lang="zh-CN" altLang="zh-CN" sz="1800" kern="100" dirty="0">
                <a:effectLst/>
                <a:latin typeface="Times New Roman" pitchFamily="18" charset="0"/>
                <a:ea typeface="仿宋_GB2312" pitchFamily="49" charset="-122"/>
                <a:cs typeface="宋体" pitchFamily="2" charset="-122"/>
              </a:rPr>
              <a:t>万元，同比增长</a:t>
            </a:r>
            <a:r>
              <a:rPr lang="en-US" altLang="zh-CN" sz="1800" kern="100" dirty="0">
                <a:effectLst/>
                <a:latin typeface="Times New Roman" pitchFamily="18" charset="0"/>
                <a:ea typeface="仿宋_GB2312" pitchFamily="49" charset="-122"/>
                <a:cs typeface="宋体" pitchFamily="2" charset="-122"/>
              </a:rPr>
              <a:t>178.55%</a:t>
            </a:r>
            <a:r>
              <a:rPr lang="zh-CN" altLang="zh-CN" sz="1800" kern="100" dirty="0">
                <a:effectLst/>
                <a:latin typeface="Times New Roman" pitchFamily="18" charset="0"/>
                <a:ea typeface="仿宋_GB2312" pitchFamily="49" charset="-122"/>
                <a:cs typeface="仿宋_GB2312" pitchFamily="49" charset="-122"/>
              </a:rPr>
              <a:t>。</a:t>
            </a:r>
            <a:r>
              <a:rPr lang="en-US" altLang="zh-CN" sz="1800" kern="100" dirty="0">
                <a:effectLst/>
                <a:latin typeface="Times New Roman" pitchFamily="18" charset="0"/>
                <a:ea typeface="仿宋_GB2312" pitchFamily="49" charset="-122"/>
                <a:cs typeface="仿宋_GB2312" pitchFamily="49" charset="-122"/>
              </a:rPr>
              <a:t>1-2</a:t>
            </a:r>
            <a:r>
              <a:rPr lang="zh-CN" altLang="zh-CN" sz="1800" kern="100" dirty="0">
                <a:effectLst/>
                <a:latin typeface="Times New Roman" pitchFamily="18" charset="0"/>
                <a:ea typeface="仿宋_GB2312" pitchFamily="49" charset="-122"/>
                <a:cs typeface="仿宋_GB2312" pitchFamily="49" charset="-122"/>
              </a:rPr>
              <a:t>月，固定资产投资完成</a:t>
            </a:r>
            <a:r>
              <a:rPr lang="en-US" altLang="zh-CN" sz="1800" kern="100" dirty="0">
                <a:effectLst/>
                <a:latin typeface="Times New Roman" pitchFamily="18" charset="0"/>
                <a:ea typeface="仿宋_GB2312" pitchFamily="49" charset="-122"/>
                <a:cs typeface="仿宋_GB2312" pitchFamily="49" charset="-122"/>
              </a:rPr>
              <a:t>23.06</a:t>
            </a:r>
            <a:r>
              <a:rPr lang="zh-CN" altLang="zh-CN" sz="1800" kern="100" dirty="0">
                <a:effectLst/>
                <a:latin typeface="Times New Roman" pitchFamily="18" charset="0"/>
                <a:ea typeface="仿宋_GB2312" pitchFamily="49" charset="-122"/>
                <a:cs typeface="仿宋_GB2312" pitchFamily="49" charset="-122"/>
              </a:rPr>
              <a:t>亿元，同比增长</a:t>
            </a:r>
            <a:r>
              <a:rPr lang="en-US" altLang="zh-CN" sz="1800" kern="100" dirty="0">
                <a:effectLst/>
                <a:latin typeface="Times New Roman" pitchFamily="18" charset="0"/>
                <a:ea typeface="仿宋_GB2312" pitchFamily="49" charset="-122"/>
                <a:cs typeface="仿宋_GB2312" pitchFamily="49" charset="-122"/>
              </a:rPr>
              <a:t>20.1%</a:t>
            </a:r>
            <a:r>
              <a:rPr lang="zh-CN" altLang="zh-CN" sz="1800" kern="100" dirty="0">
                <a:effectLst/>
                <a:latin typeface="Times New Roman" pitchFamily="18" charset="0"/>
                <a:ea typeface="仿宋_GB2312" pitchFamily="49" charset="-122"/>
                <a:cs typeface="仿宋_GB2312" pitchFamily="49" charset="-122"/>
              </a:rPr>
              <a:t>，比全省平均水平高</a:t>
            </a:r>
            <a:r>
              <a:rPr lang="en-US" altLang="zh-CN" sz="1800" kern="100" dirty="0">
                <a:effectLst/>
                <a:latin typeface="Times New Roman" pitchFamily="18" charset="0"/>
                <a:ea typeface="仿宋_GB2312" pitchFamily="49" charset="-122"/>
                <a:cs typeface="仿宋_GB2312" pitchFamily="49" charset="-122"/>
              </a:rPr>
              <a:t>18.4</a:t>
            </a:r>
            <a:r>
              <a:rPr lang="zh-CN" altLang="zh-CN" sz="1800" kern="100" dirty="0">
                <a:effectLst/>
                <a:latin typeface="Times New Roman" pitchFamily="18" charset="0"/>
                <a:ea typeface="仿宋_GB2312" pitchFamily="49" charset="-122"/>
                <a:cs typeface="仿宋_GB2312" pitchFamily="49" charset="-122"/>
              </a:rPr>
              <a:t>个百分点，园区项目建设成为了新的投资增长点；累计接待游客</a:t>
            </a:r>
            <a:r>
              <a:rPr lang="en-US" altLang="zh-CN" sz="1800" kern="100" dirty="0">
                <a:effectLst/>
                <a:latin typeface="Times New Roman" pitchFamily="18" charset="0"/>
                <a:ea typeface="仿宋_GB2312" pitchFamily="49" charset="-122"/>
                <a:cs typeface="仿宋_GB2312" pitchFamily="49" charset="-122"/>
              </a:rPr>
              <a:t>165.94</a:t>
            </a:r>
            <a:r>
              <a:rPr lang="zh-CN" altLang="zh-CN" sz="1800" kern="100" dirty="0">
                <a:effectLst/>
                <a:latin typeface="Times New Roman" pitchFamily="18" charset="0"/>
                <a:ea typeface="仿宋_GB2312" pitchFamily="49" charset="-122"/>
                <a:cs typeface="仿宋_GB2312" pitchFamily="49" charset="-122"/>
              </a:rPr>
              <a:t>万人次，绝对值排名全省第</a:t>
            </a:r>
            <a:r>
              <a:rPr lang="en-US" altLang="zh-CN" sz="1800" kern="100" dirty="0">
                <a:effectLst/>
                <a:latin typeface="Times New Roman" pitchFamily="18" charset="0"/>
                <a:ea typeface="仿宋_GB2312" pitchFamily="49" charset="-122"/>
                <a:cs typeface="仿宋_GB2312" pitchFamily="49" charset="-122"/>
              </a:rPr>
              <a:t>7</a:t>
            </a:r>
            <a:r>
              <a:rPr lang="zh-CN" altLang="zh-CN" sz="1800" kern="100" dirty="0">
                <a:effectLst/>
                <a:latin typeface="Times New Roman" pitchFamily="18" charset="0"/>
                <a:ea typeface="仿宋_GB2312" pitchFamily="49" charset="-122"/>
                <a:cs typeface="仿宋_GB2312" pitchFamily="49" charset="-122"/>
              </a:rPr>
              <a:t>，同比增长</a:t>
            </a:r>
            <a:r>
              <a:rPr lang="en-US" altLang="zh-CN" sz="1800" kern="100" dirty="0">
                <a:effectLst/>
                <a:latin typeface="Times New Roman" pitchFamily="18" charset="0"/>
                <a:ea typeface="仿宋_GB2312" pitchFamily="49" charset="-122"/>
                <a:cs typeface="仿宋_GB2312" pitchFamily="49" charset="-122"/>
              </a:rPr>
              <a:t>14.2%</a:t>
            </a:r>
            <a:r>
              <a:rPr lang="zh-CN" altLang="zh-CN" sz="1800" kern="100" dirty="0">
                <a:effectLst/>
                <a:latin typeface="Times New Roman" pitchFamily="18" charset="0"/>
                <a:ea typeface="仿宋_GB2312" pitchFamily="49" charset="-122"/>
                <a:cs typeface="仿宋_GB2312" pitchFamily="49" charset="-122"/>
              </a:rPr>
              <a:t>，高于全省水平</a:t>
            </a:r>
            <a:r>
              <a:rPr lang="en-US" altLang="zh-CN" sz="1800" kern="100" dirty="0">
                <a:effectLst/>
                <a:latin typeface="Times New Roman" pitchFamily="18" charset="0"/>
                <a:ea typeface="仿宋_GB2312" pitchFamily="49" charset="-122"/>
                <a:cs typeface="仿宋_GB2312" pitchFamily="49" charset="-122"/>
              </a:rPr>
              <a:t>0.9</a:t>
            </a:r>
            <a:r>
              <a:rPr lang="zh-CN" altLang="zh-CN" sz="1800" kern="100" dirty="0">
                <a:effectLst/>
                <a:latin typeface="Times New Roman" pitchFamily="18" charset="0"/>
                <a:ea typeface="仿宋_GB2312" pitchFamily="49" charset="-122"/>
                <a:cs typeface="仿宋_GB2312" pitchFamily="49" charset="-122"/>
              </a:rPr>
              <a:t>个百分点；实现旅游总收入</a:t>
            </a:r>
            <a:r>
              <a:rPr lang="en-US" altLang="zh-CN" sz="1800" kern="100" dirty="0">
                <a:effectLst/>
                <a:latin typeface="Times New Roman" pitchFamily="18" charset="0"/>
                <a:ea typeface="仿宋_GB2312" pitchFamily="49" charset="-122"/>
                <a:cs typeface="仿宋_GB2312" pitchFamily="49" charset="-122"/>
              </a:rPr>
              <a:t>14.49</a:t>
            </a:r>
            <a:r>
              <a:rPr lang="zh-CN" altLang="zh-CN" sz="1800" kern="100" dirty="0">
                <a:effectLst/>
                <a:latin typeface="Times New Roman" pitchFamily="18" charset="0"/>
                <a:ea typeface="仿宋_GB2312" pitchFamily="49" charset="-122"/>
                <a:cs typeface="仿宋_GB2312" pitchFamily="49" charset="-122"/>
              </a:rPr>
              <a:t>亿元，累计同比增长</a:t>
            </a:r>
            <a:r>
              <a:rPr lang="en-US" altLang="zh-CN" sz="1800" kern="100" dirty="0">
                <a:effectLst/>
                <a:latin typeface="Times New Roman" pitchFamily="18" charset="0"/>
                <a:ea typeface="仿宋_GB2312" pitchFamily="49" charset="-122"/>
                <a:cs typeface="仿宋_GB2312" pitchFamily="49" charset="-122"/>
              </a:rPr>
              <a:t>4.2%</a:t>
            </a:r>
            <a:r>
              <a:rPr lang="zh-CN" altLang="zh-CN" sz="1800" kern="100" dirty="0">
                <a:effectLst/>
                <a:latin typeface="Times New Roman" pitchFamily="18" charset="0"/>
                <a:ea typeface="仿宋_GB2312" pitchFamily="49" charset="-122"/>
                <a:cs typeface="仿宋_GB2312" pitchFamily="49" charset="-122"/>
              </a:rPr>
              <a:t>。</a:t>
            </a:r>
            <a:endParaRPr lang="zh-CN" altLang="zh-CN" sz="1800" kern="100" dirty="0">
              <a:effectLst/>
              <a:latin typeface="Times New Roman" pitchFamily="18" charset="0"/>
              <a:ea typeface="宋体"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dirty="0"/>
              <a:t>第二，我们的园区建设信心更足了。文昌国际航天城园区完成营业收入107亿元、固投44.07亿元、税收收入5.15亿元，分别是2021年的3.9倍、2.6倍、2.3倍。园区新增企业724家，入驻企业数累计达到1346家，航天类企业数由2021年的30家增长至119家。海南自贸港政策和国家发改委给予的全国唯一的商业航天发展促进政策正高效落地并发生化学反应。中国首个也是全国唯一的商业航天发射场去年7月开工，火箭总装测试厂房预计今年底完工，卫星总装测试厂房、超算中心项目基本建成。我们围绕火箭链、卫星链和数据链构建的以火箭院、中国星网、航天局高分中心、中科院空天院为链主的产业链生态逐步形成。冯家湾现代化渔业产业园固投、产值、税收分别完成14.09亿元、3.85亿元、1096万元，分别增长112.3%、367.7%、26.6%，退养户从最初的等待怀疑，到进政府提供的免费厂房养殖，再到自愿自建厂房养殖，入园上楼养殖模式被验证可行，入园企业正在从工厂化养殖向工业化养殖提升。同时在园区设立新型研发机构，科技攻关取得突破，园区养殖户、企业和科研院所信心全面增强，建设全面加快。约亭产业园固投、产值、税收分别完成14.91亿元、30.51亿元、8843万元，分别增长25%、30.89%、306%，园区主导产业方向明确，有了创建省级产业园区的底气。三个园区以不到全市1%的土地面积，创造了全市近三成投资和近四成税收，投资和税收的增速都超过100%，成为经济的关键增量，特别是三个园区均充分立足于文昌区位资源和政策优势，具有极强的植根性和发展性，今后也将持续为文昌的经济增长带来源源不断的动力。</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D3DCD9B-A581-40CE-B965-72AF3F4BEB9C}" type="slidenum">
              <a:rPr kumimoji="0" lang="zh-CN" altLang="en-US" sz="1200" b="0" i="0" u="none" strike="noStrike" kern="1200" cap="none" spc="0" normalizeH="0" baseline="0" noProof="0" smtClean="0">
                <a:ln>
                  <a:noFill/>
                </a:ln>
                <a:solidFill>
                  <a:prstClr val="black"/>
                </a:solidFill>
                <a:effectLst/>
                <a:uLnTx/>
                <a:uFillTx/>
                <a:latin typeface="等线" charset="-122"/>
                <a:ea typeface="等线" charset="-122"/>
                <a:cs typeface="+mn-cs"/>
              </a:rPr>
            </a:fld>
            <a:endParaRPr kumimoji="0" lang="zh-CN" altLang="en-US" sz="1200" b="0" i="0" u="none" strike="noStrike" kern="1200" cap="none" spc="0" normalizeH="0" baseline="0" noProof="0">
              <a:ln>
                <a:noFill/>
              </a:ln>
              <a:solidFill>
                <a:prstClr val="black"/>
              </a:solidFill>
              <a:effectLst/>
              <a:uLnTx/>
              <a:uFillTx/>
              <a:latin typeface="等线" charset="-122"/>
              <a:ea typeface="等线"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dirty="0"/>
              <a:t>第二，我们的园区建设信心更足了。文昌国际航天城园区完成营业收入107亿元、固投44.07亿元、税收收入5.15亿元，分别是2021年的3.9倍、2.6倍、2.3倍。园区新增企业724家，入驻企业数累计达到1346家，航天类企业数由2021年的30家增长至119家。海南自贸港政策和国家发改委给予的全国唯一的商业航天发展促进政策正高效落地并发生化学反应。中国首个也是全国唯一的商业航天发射场去年7月开工，火箭总装测试厂房预计今年底完工，卫星总装测试厂房、超算中心项目基本建成。我们围绕火箭链、卫星链和数据链构建的以火箭院、中国星网、航天局高分中心、中科院空天院为链主的产业链生态逐步形成。冯家湾现代化渔业产业园固投、产值、税收分别完成14.09亿元、3.85亿元、1096万元，分别增长112.3%、367.7%、26.6%，退养户从最初的等待怀疑，到进政府提供的免费厂房养殖，再到自愿自建厂房养殖，入园上楼养殖模式被验证可行，入园企业正在从工厂化养殖向工业化养殖提升。同时在园区设立新型研发机构，科技攻关取得突破，园区养殖户、企业和科研院所信心全面增强，建设全面加快。约亭产业园固投、产值、税收分别完成14.91亿元、30.51亿元、8843万元，分别增长25%、30.89%、306%，园区主导产业方向明确，有了创建省级产业园区的底气。三个园区以不到全市1%的土地面积，创造了全市近三成投资和近四成税收，投资和税收的增速都超过100%，成为经济的关键增量，特别是三个园区均充分立足于文昌区位资源和政策优势，具有极强的植根性和发展性，今后也将持续为文昌的经济增长带来源源不断的动力。</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D3DCD9B-A581-40CE-B965-72AF3F4BEB9C}" type="slidenum">
              <a:rPr kumimoji="0" lang="zh-CN" altLang="en-US" sz="1200" b="0" i="0" u="none" strike="noStrike" kern="1200" cap="none" spc="0" normalizeH="0" baseline="0" noProof="0" smtClean="0">
                <a:ln>
                  <a:noFill/>
                </a:ln>
                <a:solidFill>
                  <a:prstClr val="black"/>
                </a:solidFill>
                <a:effectLst/>
                <a:uLnTx/>
                <a:uFillTx/>
                <a:latin typeface="等线" charset="-122"/>
                <a:ea typeface="等线" charset="-122"/>
                <a:cs typeface="+mn-cs"/>
              </a:rPr>
            </a:fld>
            <a:endParaRPr kumimoji="0" lang="zh-CN" altLang="en-US" sz="1200" b="0" i="0" u="none" strike="noStrike" kern="1200" cap="none" spc="0" normalizeH="0" baseline="0" noProof="0">
              <a:ln>
                <a:noFill/>
              </a:ln>
              <a:solidFill>
                <a:prstClr val="black"/>
              </a:solidFill>
              <a:effectLst/>
              <a:uLnTx/>
              <a:uFillTx/>
              <a:latin typeface="等线" charset="-122"/>
              <a:ea typeface="等线"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dirty="0"/>
              <a:t>第二，我们的园区建设信心更足了。文昌国际航天城园区完成营业收入107亿元、固投44.07亿元、税收收入5.15亿元，分别是2021年的3.9倍、2.6倍、2.3倍。园区新增企业724家，入驻企业数累计达到1346家，航天类企业数由2021年的30家增长至119家。海南自贸港政策和国家发改委给予的全国唯一的商业航天发展促进政策正高效落地并发生化学反应。中国首个也是全国唯一的商业航天发射场去年7月开工，火箭总装测试厂房预计今年底完工，卫星总装测试厂房、超算中心项目基本建成。我们围绕火箭链、卫星链和数据链构建的以火箭院、中国星网、航天局高分中心、中科院空天院为链主的产业链生态逐步形成。冯家湾现代化渔业产业园固投、产值、税收分别完成14.09亿元、3.85亿元、1096万元，分别增长112.3%、367.7%、26.6%，退养户从最初的等待怀疑，到进政府提供的免费厂房养殖，再到自愿自建厂房养殖，入园上楼养殖模式被验证可行，入园企业正在从工厂化养殖向工业化养殖提升。同时在园区设立新型研发机构，科技攻关取得突破，园区养殖户、企业和科研院所信心全面增强，建设全面加快。约亭产业园固投、产值、税收分别完成14.91亿元、30.51亿元、8843万元，分别增长25%、30.89%、306%，园区主导产业方向明确，有了创建省级产业园区的底气。三个园区以不到全市1%的土地面积，创造了全市近三成投资和近四成税收，投资和税收的增速都超过100%，成为经济的关键增量，特别是三个园区均充分立足于文昌区位资源和政策优势，具有极强的植根性和发展性，今后也将持续为文昌的经济增长带来源源不断的动力。</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D3DCD9B-A581-40CE-B965-72AF3F4BEB9C}" type="slidenum">
              <a:rPr kumimoji="0" lang="zh-CN" altLang="en-US" sz="1200" b="0" i="0" u="none" strike="noStrike" kern="1200" cap="none" spc="0" normalizeH="0" baseline="0" noProof="0" smtClean="0">
                <a:ln>
                  <a:noFill/>
                </a:ln>
                <a:solidFill>
                  <a:prstClr val="black"/>
                </a:solidFill>
                <a:effectLst/>
                <a:uLnTx/>
                <a:uFillTx/>
                <a:latin typeface="等线" charset="-122"/>
                <a:ea typeface="等线" charset="-122"/>
                <a:cs typeface="+mn-cs"/>
              </a:rPr>
            </a:fld>
            <a:endParaRPr kumimoji="0" lang="zh-CN" altLang="en-US" sz="1200" b="0" i="0" u="none" strike="noStrike" kern="1200" cap="none" spc="0" normalizeH="0" baseline="0" noProof="0">
              <a:ln>
                <a:noFill/>
              </a:ln>
              <a:solidFill>
                <a:prstClr val="black"/>
              </a:solidFill>
              <a:effectLst/>
              <a:uLnTx/>
              <a:uFillTx/>
              <a:latin typeface="等线" charset="-122"/>
              <a:ea typeface="等线"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dirty="0"/>
              <a:t>第三，我们的科技创新脚步更实了。2022年我们的航天科技和现代渔业科技创新都取得一些不错的成果，比如:挂牌成立了西北工业大学文昌卫星与大数据技术研究中心、西北工业大学海南卫星数据与应用研究中心、海南省航天技术创新中心、海南文昌（渔业）创新研究中心等新型研发机构</a:t>
            </a:r>
            <a:endParaRPr lang="zh-CN" altLang="en-US" dirty="0"/>
          </a:p>
          <a:p>
            <a:r>
              <a:rPr lang="zh-CN" altLang="en-US" dirty="0">
                <a:sym typeface="+mn-ea"/>
              </a:rPr>
              <a:t>冯家湾现代化渔业产业园首批3个科研技术成果通过验收，凡纳滨对虾“渤海1号”和金鲳“晨海1号”获农业农村部新品种审定</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AD3DCD9B-A581-40CE-B965-72AF3F4BEB9C}"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zh-CN" dirty="0">
                <a:effectLst/>
                <a:sym typeface="+mn-ea"/>
              </a:rPr>
              <a:t>高新技术企业达</a:t>
            </a:r>
            <a:r>
              <a:rPr lang="en-US" altLang="zh-CN" dirty="0">
                <a:effectLst/>
                <a:sym typeface="+mn-ea"/>
              </a:rPr>
              <a:t>29</a:t>
            </a:r>
            <a:r>
              <a:rPr lang="zh-CN" altLang="zh-CN" dirty="0">
                <a:effectLst/>
                <a:sym typeface="+mn-ea"/>
              </a:rPr>
              <a:t>家，增长</a:t>
            </a:r>
            <a:r>
              <a:rPr lang="en-US" altLang="zh-CN" dirty="0">
                <a:effectLst/>
                <a:sym typeface="+mn-ea"/>
              </a:rPr>
              <a:t>81.25%</a:t>
            </a:r>
            <a:r>
              <a:rPr lang="zh-CN" altLang="zh-CN" dirty="0">
                <a:effectLst/>
                <a:sym typeface="+mn-ea"/>
              </a:rPr>
              <a:t>，技术合同成交额</a:t>
            </a:r>
            <a:r>
              <a:rPr lang="en-US" altLang="zh-CN" dirty="0">
                <a:effectLst/>
                <a:sym typeface="+mn-ea"/>
              </a:rPr>
              <a:t>2056.7</a:t>
            </a:r>
            <a:r>
              <a:rPr lang="zh-CN" altLang="zh-CN" dirty="0">
                <a:effectLst/>
                <a:sym typeface="+mn-ea"/>
              </a:rPr>
              <a:t>万元，增长</a:t>
            </a:r>
            <a:r>
              <a:rPr lang="en-US" altLang="zh-CN" dirty="0">
                <a:effectLst/>
                <a:sym typeface="+mn-ea"/>
              </a:rPr>
              <a:t>245.66%</a:t>
            </a:r>
            <a:r>
              <a:rPr lang="zh-CN" altLang="zh-CN" dirty="0">
                <a:effectLst/>
                <a:sym typeface="+mn-ea"/>
              </a:rPr>
              <a:t>，</a:t>
            </a:r>
            <a:r>
              <a:rPr lang="en-US" altLang="zh-CN" dirty="0">
                <a:effectLst/>
                <a:sym typeface="+mn-ea"/>
              </a:rPr>
              <a:t>R</a:t>
            </a:r>
            <a:r>
              <a:rPr lang="zh-CN" altLang="zh-CN" dirty="0">
                <a:effectLst/>
                <a:sym typeface="+mn-ea"/>
              </a:rPr>
              <a:t>＆</a:t>
            </a:r>
            <a:r>
              <a:rPr lang="en-US" altLang="zh-CN" dirty="0">
                <a:effectLst/>
                <a:sym typeface="+mn-ea"/>
              </a:rPr>
              <a:t>D</a:t>
            </a:r>
            <a:r>
              <a:rPr lang="zh-CN" altLang="zh-CN" dirty="0">
                <a:effectLst/>
                <a:sym typeface="+mn-ea"/>
              </a:rPr>
              <a:t>（研究与试验发展）投入</a:t>
            </a:r>
            <a:r>
              <a:rPr lang="en-US" altLang="zh-CN" dirty="0">
                <a:effectLst/>
                <a:sym typeface="+mn-ea"/>
              </a:rPr>
              <a:t>1.92</a:t>
            </a:r>
            <a:r>
              <a:rPr lang="zh-CN" altLang="zh-CN" dirty="0">
                <a:effectLst/>
                <a:sym typeface="+mn-ea"/>
              </a:rPr>
              <a:t>亿元，同比增长</a:t>
            </a:r>
            <a:r>
              <a:rPr lang="en-US" altLang="zh-CN" dirty="0">
                <a:effectLst/>
                <a:sym typeface="+mn-ea"/>
              </a:rPr>
              <a:t>47.36%</a:t>
            </a:r>
            <a:r>
              <a:rPr lang="zh-CN" altLang="zh-CN" dirty="0">
                <a:effectLst/>
                <a:sym typeface="+mn-ea"/>
              </a:rPr>
              <a:t>，超额完成省下达任务。我们一步一个脚印抓好科技创新，获评“</a:t>
            </a:r>
            <a:r>
              <a:rPr lang="en-US" altLang="zh-CN" dirty="0">
                <a:effectLst/>
                <a:sym typeface="+mn-ea"/>
              </a:rPr>
              <a:t>2022</a:t>
            </a:r>
            <a:r>
              <a:rPr lang="zh-CN" altLang="zh-CN" dirty="0">
                <a:effectLst/>
                <a:sym typeface="+mn-ea"/>
              </a:rPr>
              <a:t>年度海南省以超常规手段打赢科技创新翻身仗优秀单位”。</a:t>
            </a:r>
            <a:endParaRPr lang="zh-CN" altLang="en-US" dirty="0"/>
          </a:p>
        </p:txBody>
      </p:sp>
      <p:sp>
        <p:nvSpPr>
          <p:cNvPr id="4" name="灯片编号占位符 3"/>
          <p:cNvSpPr>
            <a:spLocks noGrp="1"/>
          </p:cNvSpPr>
          <p:nvPr>
            <p:ph type="sldNum" sz="quarter" idx="5"/>
          </p:nvPr>
        </p:nvSpPr>
        <p:spPr/>
        <p:txBody>
          <a:bodyPr/>
          <a:lstStyle/>
          <a:p>
            <a:fld id="{AD3DCD9B-A581-40CE-B965-72AF3F4BEB9C}"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dirty="0"/>
              <a:t>第四，我们的改革开放活力更强了。我们的“放管服”放出了“新活力”，“零跑动”跑出了“加速度”，市级“零跑动”事项1329项。</a:t>
            </a:r>
            <a:endParaRPr lang="zh-CN" altLang="en-US" dirty="0"/>
          </a:p>
        </p:txBody>
      </p:sp>
      <p:sp>
        <p:nvSpPr>
          <p:cNvPr id="4" name="灯片编号占位符 3"/>
          <p:cNvSpPr>
            <a:spLocks noGrp="1"/>
          </p:cNvSpPr>
          <p:nvPr>
            <p:ph type="sldNum" sz="quarter" idx="5"/>
          </p:nvPr>
        </p:nvSpPr>
        <p:spPr/>
        <p:txBody>
          <a:bodyPr/>
          <a:lstStyle/>
          <a:p>
            <a:fld id="{AD3DCD9B-A581-40CE-B965-72AF3F4BEB9C}"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dirty="0"/>
              <a:t>我们在全省率先推出“无感审批”，推行工程建设项目审批制度改革集成创新，通过推出“零审批”“预审批”“联编联审”“简易审批”等多种创新审批模式和全生命周期代办帮办服务，实现“签约即拿地、拿地即开工”。</a:t>
            </a:r>
            <a:endParaRPr lang="zh-CN" altLang="en-US" dirty="0"/>
          </a:p>
        </p:txBody>
      </p:sp>
      <p:sp>
        <p:nvSpPr>
          <p:cNvPr id="4" name="灯片编号占位符 3"/>
          <p:cNvSpPr>
            <a:spLocks noGrp="1"/>
          </p:cNvSpPr>
          <p:nvPr>
            <p:ph type="sldNum" sz="quarter" idx="5"/>
          </p:nvPr>
        </p:nvSpPr>
        <p:spPr/>
        <p:txBody>
          <a:bodyPr/>
          <a:lstStyle/>
          <a:p>
            <a:fld id="{AD3DCD9B-A581-40CE-B965-72AF3F4BEB9C}"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dirty="0"/>
              <a:t>新增市场主体16801户，增长35.44%。实现遥感卫星数据出口业务首单和境外远洋鱼类渔获进港交易首单。“土地超市”上架96宗、面积4770.89亩，成交30宗、面积2587.78亩。“标准地”试点完成943亩。</a:t>
            </a:r>
            <a:endParaRPr lang="zh-CN" altLang="en-US" dirty="0"/>
          </a:p>
        </p:txBody>
      </p:sp>
      <p:sp>
        <p:nvSpPr>
          <p:cNvPr id="4" name="灯片编号占位符 3"/>
          <p:cNvSpPr>
            <a:spLocks noGrp="1"/>
          </p:cNvSpPr>
          <p:nvPr>
            <p:ph type="sldNum" sz="quarter" idx="5"/>
          </p:nvPr>
        </p:nvSpPr>
        <p:spPr/>
        <p:txBody>
          <a:bodyPr/>
          <a:lstStyle/>
          <a:p>
            <a:fld id="{AD3DCD9B-A581-40CE-B965-72AF3F4BEB9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291" y="1122363"/>
            <a:ext cx="9145748"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291" y="3602038"/>
            <a:ext cx="914574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D6A3F7-5DA2-411D-9DF4-709BF055260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7532B6B-3D62-46D7-AB56-76DCFCF3D9A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61" y="365125"/>
            <a:ext cx="10517611"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361" y="1825625"/>
            <a:ext cx="10517611"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361" y="6356350"/>
            <a:ext cx="274372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D6A3F7-5DA2-411D-9DF4-709BF0552606}" type="datetimeFigureOut">
              <a:rPr lang="zh-CN" altLang="en-US" smtClean="0"/>
            </a:fld>
            <a:endParaRPr lang="zh-CN" altLang="en-US"/>
          </a:p>
        </p:txBody>
      </p:sp>
      <p:sp>
        <p:nvSpPr>
          <p:cNvPr id="5" name="页脚占位符 4"/>
          <p:cNvSpPr>
            <a:spLocks noGrp="1"/>
          </p:cNvSpPr>
          <p:nvPr>
            <p:ph type="ftr" sz="quarter" idx="3"/>
          </p:nvPr>
        </p:nvSpPr>
        <p:spPr>
          <a:xfrm>
            <a:off x="4039373" y="6356350"/>
            <a:ext cx="411558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2247" y="6356350"/>
            <a:ext cx="274372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532B6B-3D62-46D7-AB56-76DCFCF3D9A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tags" Target="../tags/tag63.xml"/><Relationship Id="rId8" Type="http://schemas.microsoft.com/office/2007/relationships/hdphoto" Target="../media/hdphoto4.wdp"/><Relationship Id="rId7" Type="http://schemas.openxmlformats.org/officeDocument/2006/relationships/image" Target="../media/image27.png"/><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tags" Target="../tags/tag58.xml"/><Relationship Id="rId16" Type="http://schemas.openxmlformats.org/officeDocument/2006/relationships/notesSlide" Target="../notesSlides/notesSlide8.xml"/><Relationship Id="rId15" Type="http://schemas.openxmlformats.org/officeDocument/2006/relationships/slideLayout" Target="../slideLayouts/slideLayout2.xml"/><Relationship Id="rId14" Type="http://schemas.openxmlformats.org/officeDocument/2006/relationships/tags" Target="../tags/tag65.xml"/><Relationship Id="rId13" Type="http://schemas.openxmlformats.org/officeDocument/2006/relationships/image" Target="../media/image29.png"/><Relationship Id="rId12" Type="http://schemas.openxmlformats.org/officeDocument/2006/relationships/tags" Target="../tags/tag64.xml"/><Relationship Id="rId11" Type="http://schemas.microsoft.com/office/2007/relationships/hdphoto" Target="../media/hdphoto5.wdp"/><Relationship Id="rId10" Type="http://schemas.openxmlformats.org/officeDocument/2006/relationships/image" Target="../media/image28.png"/><Relationship Id="rId1" Type="http://schemas.openxmlformats.org/officeDocument/2006/relationships/image" Target="../media/image26.png"/></Relationships>
</file>

<file path=ppt/slides/_rels/slide11.xml.rels><?xml version="1.0" encoding="UTF-8" standalone="yes"?>
<Relationships xmlns="http://schemas.openxmlformats.org/package/2006/relationships"><Relationship Id="rId9" Type="http://schemas.openxmlformats.org/officeDocument/2006/relationships/tags" Target="../tags/tag70.xml"/><Relationship Id="rId8" Type="http://schemas.openxmlformats.org/officeDocument/2006/relationships/tags" Target="../tags/tag69.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9" Type="http://schemas.openxmlformats.org/officeDocument/2006/relationships/notesSlide" Target="../notesSlides/notesSlide9.xml"/><Relationship Id="rId18" Type="http://schemas.openxmlformats.org/officeDocument/2006/relationships/slideLayout" Target="../slideLayouts/slideLayout2.xml"/><Relationship Id="rId17" Type="http://schemas.openxmlformats.org/officeDocument/2006/relationships/tags" Target="../tags/tag73.xml"/><Relationship Id="rId16" Type="http://schemas.microsoft.com/office/2007/relationships/hdphoto" Target="../media/hdphoto7.wdp"/><Relationship Id="rId15" Type="http://schemas.openxmlformats.org/officeDocument/2006/relationships/image" Target="../media/image35.png"/><Relationship Id="rId14" Type="http://schemas.openxmlformats.org/officeDocument/2006/relationships/tags" Target="../tags/tag72.xml"/><Relationship Id="rId13" Type="http://schemas.openxmlformats.org/officeDocument/2006/relationships/image" Target="../media/image11.jpeg"/><Relationship Id="rId12" Type="http://schemas.openxmlformats.org/officeDocument/2006/relationships/tags" Target="../tags/tag71.xml"/><Relationship Id="rId11" Type="http://schemas.microsoft.com/office/2007/relationships/hdphoto" Target="../media/hdphoto6.wdp"/><Relationship Id="rId10" Type="http://schemas.openxmlformats.org/officeDocument/2006/relationships/image" Target="../media/image34.png"/><Relationship Id="rId1" Type="http://schemas.openxmlformats.org/officeDocument/2006/relationships/image" Target="../media/image30.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2.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s>
</file>

<file path=ppt/slides/_rels/slide13.xml.rels><?xml version="1.0" encoding="UTF-8" standalone="yes"?>
<Relationships xmlns="http://schemas.openxmlformats.org/package/2006/relationships"><Relationship Id="rId9" Type="http://schemas.openxmlformats.org/officeDocument/2006/relationships/tags" Target="../tags/tag83.xml"/><Relationship Id="rId8" Type="http://schemas.openxmlformats.org/officeDocument/2006/relationships/tags" Target="../tags/tag82.xml"/><Relationship Id="rId7" Type="http://schemas.openxmlformats.org/officeDocument/2006/relationships/tags" Target="../tags/tag81.xml"/><Relationship Id="rId6" Type="http://schemas.openxmlformats.org/officeDocument/2006/relationships/tags" Target="../tags/tag80.xml"/><Relationship Id="rId5" Type="http://schemas.openxmlformats.org/officeDocument/2006/relationships/image" Target="../media/image39.jpeg"/><Relationship Id="rId4" Type="http://schemas.openxmlformats.org/officeDocument/2006/relationships/image" Target="../media/image38.png"/><Relationship Id="rId3" Type="http://schemas.openxmlformats.org/officeDocument/2006/relationships/tags" Target="../tags/tag79.xml"/><Relationship Id="rId2" Type="http://schemas.openxmlformats.org/officeDocument/2006/relationships/image" Target="../media/image37.jpeg"/><Relationship Id="rId12" Type="http://schemas.openxmlformats.org/officeDocument/2006/relationships/notesSlide" Target="../notesSlides/notesSlide11.xml"/><Relationship Id="rId11" Type="http://schemas.openxmlformats.org/officeDocument/2006/relationships/slideLayout" Target="../slideLayouts/slideLayout2.xml"/><Relationship Id="rId10" Type="http://schemas.openxmlformats.org/officeDocument/2006/relationships/tags" Target="../tags/tag84.xml"/><Relationship Id="rId1" Type="http://schemas.openxmlformats.org/officeDocument/2006/relationships/image" Target="../media/image36.jpeg"/></Relationships>
</file>

<file path=ppt/slides/_rels/slide14.xml.rels><?xml version="1.0" encoding="UTF-8" standalone="yes"?>
<Relationships xmlns="http://schemas.openxmlformats.org/package/2006/relationships"><Relationship Id="rId9" Type="http://schemas.openxmlformats.org/officeDocument/2006/relationships/image" Target="../media/image41.png"/><Relationship Id="rId8" Type="http://schemas.openxmlformats.org/officeDocument/2006/relationships/tags" Target="../tags/tag91.xml"/><Relationship Id="rId7" Type="http://schemas.openxmlformats.org/officeDocument/2006/relationships/tags" Target="../tags/tag90.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tags" Target="../tags/tag86.xml"/><Relationship Id="rId29" Type="http://schemas.openxmlformats.org/officeDocument/2006/relationships/notesSlide" Target="../notesSlides/notesSlide12.xml"/><Relationship Id="rId28" Type="http://schemas.openxmlformats.org/officeDocument/2006/relationships/slideLayout" Target="../slideLayouts/slideLayout2.xml"/><Relationship Id="rId27" Type="http://schemas.openxmlformats.org/officeDocument/2006/relationships/tags" Target="../tags/tag104.xml"/><Relationship Id="rId26" Type="http://schemas.openxmlformats.org/officeDocument/2006/relationships/tags" Target="../tags/tag103.xml"/><Relationship Id="rId25" Type="http://schemas.openxmlformats.org/officeDocument/2006/relationships/tags" Target="../tags/tag102.xml"/><Relationship Id="rId24" Type="http://schemas.openxmlformats.org/officeDocument/2006/relationships/tags" Target="../tags/tag101.xml"/><Relationship Id="rId23" Type="http://schemas.microsoft.com/office/2007/relationships/hdphoto" Target="../media/hdphoto8.wdp"/><Relationship Id="rId22" Type="http://schemas.openxmlformats.org/officeDocument/2006/relationships/image" Target="../media/image45.png"/><Relationship Id="rId21" Type="http://schemas.openxmlformats.org/officeDocument/2006/relationships/tags" Target="../tags/tag100.xml"/><Relationship Id="rId20" Type="http://schemas.openxmlformats.org/officeDocument/2006/relationships/image" Target="../media/image44.jpeg"/><Relationship Id="rId2" Type="http://schemas.openxmlformats.org/officeDocument/2006/relationships/image" Target="../media/image40.png"/><Relationship Id="rId19" Type="http://schemas.openxmlformats.org/officeDocument/2006/relationships/tags" Target="../tags/tag99.xml"/><Relationship Id="rId18" Type="http://schemas.openxmlformats.org/officeDocument/2006/relationships/image" Target="../media/image43.jpeg"/><Relationship Id="rId17" Type="http://schemas.openxmlformats.org/officeDocument/2006/relationships/tags" Target="../tags/tag98.xml"/><Relationship Id="rId16" Type="http://schemas.openxmlformats.org/officeDocument/2006/relationships/image" Target="../media/image42.png"/><Relationship Id="rId15" Type="http://schemas.openxmlformats.org/officeDocument/2006/relationships/tags" Target="../tags/tag97.xml"/><Relationship Id="rId14" Type="http://schemas.openxmlformats.org/officeDocument/2006/relationships/tags" Target="../tags/tag96.xml"/><Relationship Id="rId13" Type="http://schemas.openxmlformats.org/officeDocument/2006/relationships/tags" Target="../tags/tag95.xml"/><Relationship Id="rId12" Type="http://schemas.openxmlformats.org/officeDocument/2006/relationships/tags" Target="../tags/tag94.xml"/><Relationship Id="rId11" Type="http://schemas.openxmlformats.org/officeDocument/2006/relationships/tags" Target="../tags/tag93.xml"/><Relationship Id="rId10" Type="http://schemas.openxmlformats.org/officeDocument/2006/relationships/tags" Target="../tags/tag92.xml"/><Relationship Id="rId1" Type="http://schemas.openxmlformats.org/officeDocument/2006/relationships/tags" Target="../tags/tag85.xml"/></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tags" Target="../tags/tag108.xml"/><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tags" Target="../tags/tag105.xml"/></Relationships>
</file>

<file path=ppt/slides/_rels/slide16.xml.rels><?xml version="1.0" encoding="UTF-8" standalone="yes"?>
<Relationships xmlns="http://schemas.openxmlformats.org/package/2006/relationships"><Relationship Id="rId9" Type="http://schemas.openxmlformats.org/officeDocument/2006/relationships/tags" Target="../tags/tag115.xml"/><Relationship Id="rId8" Type="http://schemas.openxmlformats.org/officeDocument/2006/relationships/tags" Target="../tags/tag114.xml"/><Relationship Id="rId7" Type="http://schemas.openxmlformats.org/officeDocument/2006/relationships/image" Target="../media/image20.png"/><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image" Target="../media/image19.png"/><Relationship Id="rId22" Type="http://schemas.openxmlformats.org/officeDocument/2006/relationships/notesSlide" Target="../notesSlides/notesSlide14.xml"/><Relationship Id="rId21" Type="http://schemas.openxmlformats.org/officeDocument/2006/relationships/slideLayout" Target="../slideLayouts/slideLayout2.xml"/><Relationship Id="rId20" Type="http://schemas.openxmlformats.org/officeDocument/2006/relationships/tags" Target="../tags/tag124.xml"/><Relationship Id="rId2" Type="http://schemas.openxmlformats.org/officeDocument/2006/relationships/tags" Target="../tags/tag110.xml"/><Relationship Id="rId19" Type="http://schemas.openxmlformats.org/officeDocument/2006/relationships/tags" Target="../tags/tag123.xml"/><Relationship Id="rId18" Type="http://schemas.openxmlformats.org/officeDocument/2006/relationships/tags" Target="../tags/tag122.xml"/><Relationship Id="rId17" Type="http://schemas.openxmlformats.org/officeDocument/2006/relationships/tags" Target="../tags/tag121.xml"/><Relationship Id="rId16" Type="http://schemas.openxmlformats.org/officeDocument/2006/relationships/tags" Target="../tags/tag120.xml"/><Relationship Id="rId15" Type="http://schemas.openxmlformats.org/officeDocument/2006/relationships/tags" Target="../tags/tag119.xml"/><Relationship Id="rId14" Type="http://schemas.openxmlformats.org/officeDocument/2006/relationships/image" Target="../media/image47.png"/><Relationship Id="rId13" Type="http://schemas.openxmlformats.org/officeDocument/2006/relationships/image" Target="../media/image46.png"/><Relationship Id="rId12" Type="http://schemas.openxmlformats.org/officeDocument/2006/relationships/tags" Target="../tags/tag118.xml"/><Relationship Id="rId11" Type="http://schemas.openxmlformats.org/officeDocument/2006/relationships/tags" Target="../tags/tag117.xml"/><Relationship Id="rId10" Type="http://schemas.openxmlformats.org/officeDocument/2006/relationships/tags" Target="../tags/tag116.xml"/><Relationship Id="rId1" Type="http://schemas.openxmlformats.org/officeDocument/2006/relationships/tags" Target="../tags/tag109.xml"/></Relationships>
</file>

<file path=ppt/slides/_rels/slide17.xml.rels><?xml version="1.0" encoding="UTF-8" standalone="yes"?>
<Relationships xmlns="http://schemas.openxmlformats.org/package/2006/relationships"><Relationship Id="rId9" Type="http://schemas.openxmlformats.org/officeDocument/2006/relationships/image" Target="../media/image51.png"/><Relationship Id="rId8" Type="http://schemas.openxmlformats.org/officeDocument/2006/relationships/tags" Target="../tags/tag129.xml"/><Relationship Id="rId7" Type="http://schemas.openxmlformats.org/officeDocument/2006/relationships/image" Target="../media/image50.jpeg"/><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3" Type="http://schemas.openxmlformats.org/officeDocument/2006/relationships/image" Target="../media/image49.png"/><Relationship Id="rId25" Type="http://schemas.openxmlformats.org/officeDocument/2006/relationships/notesSlide" Target="../notesSlides/notesSlide15.xml"/><Relationship Id="rId24" Type="http://schemas.openxmlformats.org/officeDocument/2006/relationships/slideLayout" Target="../slideLayouts/slideLayout2.xml"/><Relationship Id="rId23" Type="http://schemas.openxmlformats.org/officeDocument/2006/relationships/tags" Target="../tags/tag138.xml"/><Relationship Id="rId22" Type="http://schemas.openxmlformats.org/officeDocument/2006/relationships/tags" Target="../tags/tag137.xml"/><Relationship Id="rId21" Type="http://schemas.openxmlformats.org/officeDocument/2006/relationships/tags" Target="../tags/tag136.xml"/><Relationship Id="rId20" Type="http://schemas.openxmlformats.org/officeDocument/2006/relationships/tags" Target="../tags/tag135.xml"/><Relationship Id="rId2" Type="http://schemas.openxmlformats.org/officeDocument/2006/relationships/image" Target="../media/image48.png"/><Relationship Id="rId19" Type="http://schemas.openxmlformats.org/officeDocument/2006/relationships/image" Target="../media/image56.png"/><Relationship Id="rId18" Type="http://schemas.openxmlformats.org/officeDocument/2006/relationships/tags" Target="../tags/tag134.xml"/><Relationship Id="rId17" Type="http://schemas.openxmlformats.org/officeDocument/2006/relationships/image" Target="../media/image55.jpeg"/><Relationship Id="rId16" Type="http://schemas.openxmlformats.org/officeDocument/2006/relationships/tags" Target="../tags/tag133.xml"/><Relationship Id="rId15" Type="http://schemas.openxmlformats.org/officeDocument/2006/relationships/image" Target="../media/image54.jpeg"/><Relationship Id="rId14" Type="http://schemas.openxmlformats.org/officeDocument/2006/relationships/tags" Target="../tags/tag132.xml"/><Relationship Id="rId13" Type="http://schemas.openxmlformats.org/officeDocument/2006/relationships/image" Target="../media/image53.png"/><Relationship Id="rId12" Type="http://schemas.openxmlformats.org/officeDocument/2006/relationships/tags" Target="../tags/tag131.xml"/><Relationship Id="rId11" Type="http://schemas.openxmlformats.org/officeDocument/2006/relationships/image" Target="../media/image52.jpeg"/><Relationship Id="rId10" Type="http://schemas.openxmlformats.org/officeDocument/2006/relationships/tags" Target="../tags/tag130.xml"/><Relationship Id="rId1" Type="http://schemas.openxmlformats.org/officeDocument/2006/relationships/tags" Target="../tags/tag125.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40.xml"/><Relationship Id="rId2" Type="http://schemas.openxmlformats.org/officeDocument/2006/relationships/image" Target="../media/image57.jpeg"/><Relationship Id="rId1" Type="http://schemas.openxmlformats.org/officeDocument/2006/relationships/tags" Target="../tags/tag139.xml"/></Relationships>
</file>

<file path=ppt/slides/_rels/slide19.xml.rels><?xml version="1.0" encoding="UTF-8" standalone="yes"?>
<Relationships xmlns="http://schemas.openxmlformats.org/package/2006/relationships"><Relationship Id="rId9" Type="http://schemas.openxmlformats.org/officeDocument/2006/relationships/image" Target="../media/image62.png"/><Relationship Id="rId8" Type="http://schemas.openxmlformats.org/officeDocument/2006/relationships/image" Target="../media/image61.png"/><Relationship Id="rId7" Type="http://schemas.openxmlformats.org/officeDocument/2006/relationships/image" Target="../media/image60.png"/><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chart" Target="../charts/chart4.xml"/><Relationship Id="rId3" Type="http://schemas.openxmlformats.org/officeDocument/2006/relationships/chart" Target="../charts/chart3.xml"/><Relationship Id="rId2" Type="http://schemas.openxmlformats.org/officeDocument/2006/relationships/chart" Target="../charts/chart2.xml"/><Relationship Id="rId15" Type="http://schemas.openxmlformats.org/officeDocument/2006/relationships/notesSlide" Target="../notesSlides/notesSlide16.xml"/><Relationship Id="rId14" Type="http://schemas.openxmlformats.org/officeDocument/2006/relationships/slideLayout" Target="../slideLayouts/slideLayout2.xml"/><Relationship Id="rId13" Type="http://schemas.openxmlformats.org/officeDocument/2006/relationships/tags" Target="../tags/tag141.xml"/><Relationship Id="rId12" Type="http://schemas.microsoft.com/office/2007/relationships/hdphoto" Target="../media/hdphoto10.wdp"/><Relationship Id="rId11" Type="http://schemas.openxmlformats.org/officeDocument/2006/relationships/image" Target="../media/image63.png"/><Relationship Id="rId10" Type="http://schemas.microsoft.com/office/2007/relationships/hdphoto" Target="../media/hdphoto9.wdp"/><Relationship Id="rId1" Type="http://schemas.openxmlformats.org/officeDocument/2006/relationships/chart" Target="../charts/chart1.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5.xml"/><Relationship Id="rId2" Type="http://schemas.openxmlformats.org/officeDocument/2006/relationships/image" Target="../media/image2.jpeg"/><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9" Type="http://schemas.microsoft.com/office/2007/relationships/hdphoto" Target="../media/hdphoto14.wdp"/><Relationship Id="rId8" Type="http://schemas.openxmlformats.org/officeDocument/2006/relationships/image" Target="../media/image68.png"/><Relationship Id="rId7" Type="http://schemas.microsoft.com/office/2007/relationships/hdphoto" Target="../media/hdphoto13.wdp"/><Relationship Id="rId6" Type="http://schemas.openxmlformats.org/officeDocument/2006/relationships/image" Target="../media/image67.png"/><Relationship Id="rId5" Type="http://schemas.openxmlformats.org/officeDocument/2006/relationships/image" Target="../media/image66.jpeg"/><Relationship Id="rId4" Type="http://schemas.microsoft.com/office/2007/relationships/hdphoto" Target="../media/hdphoto12.wdp"/><Relationship Id="rId3" Type="http://schemas.openxmlformats.org/officeDocument/2006/relationships/image" Target="../media/image65.png"/><Relationship Id="rId26" Type="http://schemas.openxmlformats.org/officeDocument/2006/relationships/notesSlide" Target="../notesSlides/notesSlide17.xml"/><Relationship Id="rId25" Type="http://schemas.openxmlformats.org/officeDocument/2006/relationships/slideLayout" Target="../slideLayouts/slideLayout2.xml"/><Relationship Id="rId24" Type="http://schemas.openxmlformats.org/officeDocument/2006/relationships/tags" Target="../tags/tag143.xml"/><Relationship Id="rId23" Type="http://schemas.openxmlformats.org/officeDocument/2006/relationships/tags" Target="../tags/tag142.xml"/><Relationship Id="rId22" Type="http://schemas.microsoft.com/office/2007/relationships/hdphoto" Target="../media/hdphoto20.wdp"/><Relationship Id="rId21" Type="http://schemas.openxmlformats.org/officeDocument/2006/relationships/image" Target="../media/image75.png"/><Relationship Id="rId20" Type="http://schemas.microsoft.com/office/2007/relationships/hdphoto" Target="../media/hdphoto19.wdp"/><Relationship Id="rId2" Type="http://schemas.microsoft.com/office/2007/relationships/hdphoto" Target="../media/hdphoto11.wdp"/><Relationship Id="rId19" Type="http://schemas.openxmlformats.org/officeDocument/2006/relationships/image" Target="../media/image74.png"/><Relationship Id="rId18" Type="http://schemas.microsoft.com/office/2007/relationships/hdphoto" Target="../media/hdphoto18.wdp"/><Relationship Id="rId17" Type="http://schemas.openxmlformats.org/officeDocument/2006/relationships/image" Target="../media/image73.png"/><Relationship Id="rId16" Type="http://schemas.microsoft.com/office/2007/relationships/hdphoto" Target="../media/hdphoto17.wdp"/><Relationship Id="rId15" Type="http://schemas.openxmlformats.org/officeDocument/2006/relationships/image" Target="../media/image72.png"/><Relationship Id="rId14" Type="http://schemas.microsoft.com/office/2007/relationships/hdphoto" Target="../media/hdphoto16.wdp"/><Relationship Id="rId13" Type="http://schemas.openxmlformats.org/officeDocument/2006/relationships/image" Target="../media/image71.png"/><Relationship Id="rId12" Type="http://schemas.microsoft.com/office/2007/relationships/hdphoto" Target="../media/hdphoto15.wdp"/><Relationship Id="rId11" Type="http://schemas.openxmlformats.org/officeDocument/2006/relationships/image" Target="../media/image70.png"/><Relationship Id="rId10" Type="http://schemas.openxmlformats.org/officeDocument/2006/relationships/image" Target="../media/image69.png"/><Relationship Id="rId1" Type="http://schemas.openxmlformats.org/officeDocument/2006/relationships/image" Target="../media/image64.png"/></Relationships>
</file>

<file path=ppt/slides/_rels/slide21.xml.rels><?xml version="1.0" encoding="UTF-8" standalone="yes"?>
<Relationships xmlns="http://schemas.openxmlformats.org/package/2006/relationships"><Relationship Id="rId9" Type="http://schemas.microsoft.com/office/2007/relationships/hdphoto" Target="../media/hdphoto22.wdp"/><Relationship Id="rId8" Type="http://schemas.openxmlformats.org/officeDocument/2006/relationships/image" Target="../media/image82.png"/><Relationship Id="rId7" Type="http://schemas.openxmlformats.org/officeDocument/2006/relationships/image" Target="../media/image81.jpeg"/><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 Id="rId3" Type="http://schemas.openxmlformats.org/officeDocument/2006/relationships/image" Target="../media/image77.jpeg"/><Relationship Id="rId2" Type="http://schemas.microsoft.com/office/2007/relationships/hdphoto" Target="../media/hdphoto21.wdp"/><Relationship Id="rId18" Type="http://schemas.openxmlformats.org/officeDocument/2006/relationships/notesSlide" Target="../notesSlides/notesSlide18.xml"/><Relationship Id="rId17" Type="http://schemas.openxmlformats.org/officeDocument/2006/relationships/slideLayout" Target="../slideLayouts/slideLayout2.xml"/><Relationship Id="rId16" Type="http://schemas.openxmlformats.org/officeDocument/2006/relationships/tags" Target="../tags/tag145.xml"/><Relationship Id="rId15" Type="http://schemas.openxmlformats.org/officeDocument/2006/relationships/tags" Target="../tags/tag144.xml"/><Relationship Id="rId14" Type="http://schemas.microsoft.com/office/2007/relationships/hdphoto" Target="../media/hdphoto24.wdp"/><Relationship Id="rId13" Type="http://schemas.openxmlformats.org/officeDocument/2006/relationships/image" Target="../media/image85.png"/><Relationship Id="rId12" Type="http://schemas.openxmlformats.org/officeDocument/2006/relationships/image" Target="../media/image84.jpeg"/><Relationship Id="rId11" Type="http://schemas.microsoft.com/office/2007/relationships/hdphoto" Target="../media/hdphoto23.wdp"/><Relationship Id="rId10" Type="http://schemas.openxmlformats.org/officeDocument/2006/relationships/image" Target="../media/image83.png"/><Relationship Id="rId1" Type="http://schemas.openxmlformats.org/officeDocument/2006/relationships/image" Target="../media/image76.png"/></Relationships>
</file>

<file path=ppt/slides/_rels/slide22.xml.rels><?xml version="1.0" encoding="UTF-8" standalone="yes"?>
<Relationships xmlns="http://schemas.openxmlformats.org/package/2006/relationships"><Relationship Id="rId9" Type="http://schemas.openxmlformats.org/officeDocument/2006/relationships/image" Target="../media/image92.jpeg"/><Relationship Id="rId8" Type="http://schemas.openxmlformats.org/officeDocument/2006/relationships/image" Target="../media/image91.jpeg"/><Relationship Id="rId7" Type="http://schemas.microsoft.com/office/2007/relationships/hdphoto" Target="../media/hdphoto26.wdp"/><Relationship Id="rId6" Type="http://schemas.openxmlformats.org/officeDocument/2006/relationships/image" Target="../media/image90.png"/><Relationship Id="rId5" Type="http://schemas.microsoft.com/office/2007/relationships/hdphoto" Target="../media/hdphoto25.wdp"/><Relationship Id="rId4" Type="http://schemas.openxmlformats.org/officeDocument/2006/relationships/image" Target="../media/image89.png"/><Relationship Id="rId3" Type="http://schemas.openxmlformats.org/officeDocument/2006/relationships/image" Target="../media/image88.jpeg"/><Relationship Id="rId2" Type="http://schemas.openxmlformats.org/officeDocument/2006/relationships/image" Target="../media/image87.jpeg"/><Relationship Id="rId12" Type="http://schemas.openxmlformats.org/officeDocument/2006/relationships/notesSlide" Target="../notesSlides/notesSlide19.xml"/><Relationship Id="rId11" Type="http://schemas.openxmlformats.org/officeDocument/2006/relationships/slideLayout" Target="../slideLayouts/slideLayout2.xml"/><Relationship Id="rId10" Type="http://schemas.openxmlformats.org/officeDocument/2006/relationships/tags" Target="../tags/tag146.xml"/><Relationship Id="rId1" Type="http://schemas.openxmlformats.org/officeDocument/2006/relationships/image" Target="../media/image86.jpe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48.xml"/><Relationship Id="rId2" Type="http://schemas.openxmlformats.org/officeDocument/2006/relationships/image" Target="../media/image93.jpeg"/><Relationship Id="rId1" Type="http://schemas.openxmlformats.org/officeDocument/2006/relationships/tags" Target="../tags/tag147.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2.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image" Target="../media/image8.jpeg"/><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image" Target="../media/image5.png"/><Relationship Id="rId12" Type="http://schemas.openxmlformats.org/officeDocument/2006/relationships/notesSlide" Target="../notesSlides/notesSlide2.xml"/><Relationship Id="rId11" Type="http://schemas.openxmlformats.org/officeDocument/2006/relationships/slideLayout" Target="../slideLayouts/slideLayout2.xml"/><Relationship Id="rId10" Type="http://schemas.openxmlformats.org/officeDocument/2006/relationships/tags" Target="../tags/tag15.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image" Target="../media/image11.jpeg"/><Relationship Id="rId5" Type="http://schemas.openxmlformats.org/officeDocument/2006/relationships/tags" Target="../tags/tag18.xml"/><Relationship Id="rId4" Type="http://schemas.openxmlformats.org/officeDocument/2006/relationships/image" Target="../media/image10.jpeg"/><Relationship Id="rId3" Type="http://schemas.openxmlformats.org/officeDocument/2006/relationships/tags" Target="../tags/tag17.xml"/><Relationship Id="rId2" Type="http://schemas.openxmlformats.org/officeDocument/2006/relationships/image" Target="../media/image9.jpeg"/><Relationship Id="rId13" Type="http://schemas.openxmlformats.org/officeDocument/2006/relationships/notesSlide" Target="../notesSlides/notesSlide3.xml"/><Relationship Id="rId12" Type="http://schemas.openxmlformats.org/officeDocument/2006/relationships/slideLayout" Target="../slideLayouts/slideLayout2.xml"/><Relationship Id="rId11" Type="http://schemas.openxmlformats.org/officeDocument/2006/relationships/tags" Target="../tags/tag23.xml"/><Relationship Id="rId10" Type="http://schemas.openxmlformats.org/officeDocument/2006/relationships/tags" Target="../tags/tag22.xml"/><Relationship Id="rId1" Type="http://schemas.openxmlformats.org/officeDocument/2006/relationships/tags" Target="../tags/tag16.xml"/></Relationships>
</file>

<file path=ppt/slides/_rels/slide6.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tags" Target="../tags/tag26.xml"/><Relationship Id="rId7" Type="http://schemas.openxmlformats.org/officeDocument/2006/relationships/tags" Target="../tags/tag25.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jpeg"/><Relationship Id="rId3" Type="http://schemas.openxmlformats.org/officeDocument/2006/relationships/tags" Target="../tags/tag24.xml"/><Relationship Id="rId2" Type="http://schemas.microsoft.com/office/2007/relationships/hdphoto" Target="../media/hdphoto1.wdp"/><Relationship Id="rId13" Type="http://schemas.openxmlformats.org/officeDocument/2006/relationships/notesSlide" Target="../notesSlides/notesSlide4.xml"/><Relationship Id="rId12" Type="http://schemas.openxmlformats.org/officeDocument/2006/relationships/slideLayout" Target="../slideLayouts/slideLayout2.xml"/><Relationship Id="rId11" Type="http://schemas.openxmlformats.org/officeDocument/2006/relationships/tags" Target="../tags/tag29.xml"/><Relationship Id="rId10" Type="http://schemas.openxmlformats.org/officeDocument/2006/relationships/tags" Target="../tags/tag28.xml"/><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34.xml"/><Relationship Id="rId7" Type="http://schemas.openxmlformats.org/officeDocument/2006/relationships/tags" Target="../tags/tag33.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image" Target="../media/image17.png"/><Relationship Id="rId2" Type="http://schemas.openxmlformats.org/officeDocument/2006/relationships/image" Target="../media/image16.png"/><Relationship Id="rId10" Type="http://schemas.openxmlformats.org/officeDocument/2006/relationships/notesSlide" Target="../notesSlides/notesSlide5.xml"/><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9" Type="http://schemas.openxmlformats.org/officeDocument/2006/relationships/tags" Target="../tags/tag41.xml"/><Relationship Id="rId8" Type="http://schemas.openxmlformats.org/officeDocument/2006/relationships/image" Target="../media/image19.png"/><Relationship Id="rId7" Type="http://schemas.openxmlformats.org/officeDocument/2006/relationships/tags" Target="../tags/tag40.xml"/><Relationship Id="rId6" Type="http://schemas.openxmlformats.org/officeDocument/2006/relationships/tags" Target="../tags/tag39.xml"/><Relationship Id="rId5" Type="http://schemas.openxmlformats.org/officeDocument/2006/relationships/image" Target="../media/image18.png"/><Relationship Id="rId4" Type="http://schemas.openxmlformats.org/officeDocument/2006/relationships/tags" Target="../tags/tag38.xml"/><Relationship Id="rId3" Type="http://schemas.openxmlformats.org/officeDocument/2006/relationships/tags" Target="../tags/tag37.xml"/><Relationship Id="rId26" Type="http://schemas.openxmlformats.org/officeDocument/2006/relationships/notesSlide" Target="../notesSlides/notesSlide6.xml"/><Relationship Id="rId25" Type="http://schemas.openxmlformats.org/officeDocument/2006/relationships/slideLayout" Target="../slideLayouts/slideLayout2.xml"/><Relationship Id="rId24" Type="http://schemas.openxmlformats.org/officeDocument/2006/relationships/tags" Target="../tags/tag52.xml"/><Relationship Id="rId23" Type="http://schemas.microsoft.com/office/2007/relationships/hdphoto" Target="../media/hdphoto3.wdp"/><Relationship Id="rId22" Type="http://schemas.openxmlformats.org/officeDocument/2006/relationships/image" Target="../media/image22.png"/><Relationship Id="rId21" Type="http://schemas.openxmlformats.org/officeDocument/2006/relationships/tags" Target="../tags/tag51.xml"/><Relationship Id="rId20" Type="http://schemas.openxmlformats.org/officeDocument/2006/relationships/image" Target="../media/image21.png"/><Relationship Id="rId2" Type="http://schemas.openxmlformats.org/officeDocument/2006/relationships/tags" Target="../tags/tag36.xml"/><Relationship Id="rId19" Type="http://schemas.openxmlformats.org/officeDocument/2006/relationships/tags" Target="../tags/tag50.xml"/><Relationship Id="rId18" Type="http://schemas.openxmlformats.org/officeDocument/2006/relationships/tags" Target="../tags/tag49.xml"/><Relationship Id="rId17" Type="http://schemas.openxmlformats.org/officeDocument/2006/relationships/tags" Target="../tags/tag48.xml"/><Relationship Id="rId16" Type="http://schemas.openxmlformats.org/officeDocument/2006/relationships/tags" Target="../tags/tag47.xml"/><Relationship Id="rId15" Type="http://schemas.openxmlformats.org/officeDocument/2006/relationships/tags" Target="../tags/tag46.xml"/><Relationship Id="rId14" Type="http://schemas.openxmlformats.org/officeDocument/2006/relationships/tags" Target="../tags/tag45.xml"/><Relationship Id="rId13" Type="http://schemas.openxmlformats.org/officeDocument/2006/relationships/tags" Target="../tags/tag44.xml"/><Relationship Id="rId12" Type="http://schemas.openxmlformats.org/officeDocument/2006/relationships/tags" Target="../tags/tag43.xml"/><Relationship Id="rId11" Type="http://schemas.openxmlformats.org/officeDocument/2006/relationships/image" Target="../media/image20.png"/><Relationship Id="rId10" Type="http://schemas.openxmlformats.org/officeDocument/2006/relationships/tags" Target="../tags/tag42.xml"/><Relationship Id="rId1" Type="http://schemas.openxmlformats.org/officeDocument/2006/relationships/tags" Target="../tags/tag35.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57.xml"/><Relationship Id="rId7" Type="http://schemas.openxmlformats.org/officeDocument/2006/relationships/tags" Target="../tags/tag56.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image" Target="../media/image25.png"/><Relationship Id="rId2" Type="http://schemas.openxmlformats.org/officeDocument/2006/relationships/image" Target="../media/image24.png"/><Relationship Id="rId10" Type="http://schemas.openxmlformats.org/officeDocument/2006/relationships/notesSlide" Target="../notesSlides/notesSlide7.xml"/><Relationship Id="rId1"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4" name="翊歌作品"/>
          <p:cNvSpPr txBox="1"/>
          <p:nvPr>
            <p:custDataLst>
              <p:tags r:id="rId2"/>
            </p:custDataLst>
          </p:nvPr>
        </p:nvSpPr>
        <p:spPr>
          <a:xfrm>
            <a:off x="1821497" y="1628639"/>
            <a:ext cx="8549005" cy="783590"/>
          </a:xfrm>
          <a:prstGeom prst="rect">
            <a:avLst/>
          </a:prstGeom>
          <a:noFill/>
          <a:effectLst/>
        </p:spPr>
        <p:txBody>
          <a:bodyPr wrap="square" rtlCol="0">
            <a:spAutoFit/>
          </a:bodyPr>
          <a:lstStyle/>
          <a:p>
            <a:pPr indent="0" algn="ctr" fontAlgn="auto">
              <a:lnSpc>
                <a:spcPts val="5400"/>
              </a:lnSpc>
            </a:pPr>
            <a:r>
              <a:rPr lang="zh-CN" altLang="en-US" sz="4800" b="1" kern="100" dirty="0">
                <a:effectLst>
                  <a:outerShdw blurRad="38100" dist="38100" dir="2700000" algn="tl">
                    <a:srgbClr val="000000">
                      <a:alpha val="43137"/>
                    </a:srgbClr>
                  </a:outerShdw>
                </a:effectLst>
                <a:latin typeface="华康宋体W12(P)" panose="02020C00000000000000" charset="-122"/>
                <a:ea typeface="华康宋体W12(P)" panose="02020C00000000000000" charset="-122"/>
                <a:cs typeface="仿宋_GB2312" pitchFamily="49" charset="-122"/>
                <a:sym typeface="+mn-ea"/>
              </a:rPr>
              <a:t>2022年经济社会发展情况</a:t>
            </a:r>
            <a:endParaRPr lang="zh-CN" altLang="en-US" sz="4800" b="1" kern="100" dirty="0">
              <a:effectLst>
                <a:outerShdw blurRad="38100" dist="38100" dir="2700000" algn="tl">
                  <a:srgbClr val="000000">
                    <a:alpha val="43137"/>
                  </a:srgbClr>
                </a:outerShdw>
              </a:effectLst>
              <a:latin typeface="华康宋体W12(P)" panose="02020C00000000000000" charset="-122"/>
              <a:ea typeface="华康宋体W12(P)" panose="02020C00000000000000" charset="-122"/>
              <a:cs typeface="仿宋_GB2312" pitchFamily="49" charset="-122"/>
              <a:sym typeface="+mn-ea"/>
            </a:endParaRPr>
          </a:p>
        </p:txBody>
      </p:sp>
      <p:sp>
        <p:nvSpPr>
          <p:cNvPr id="16" name="矩形 15"/>
          <p:cNvSpPr/>
          <p:nvPr/>
        </p:nvSpPr>
        <p:spPr>
          <a:xfrm>
            <a:off x="0" y="5552576"/>
            <a:ext cx="12192000" cy="1305425"/>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平行四边形 1"/>
          <p:cNvSpPr/>
          <p:nvPr>
            <p:custDataLst>
              <p:tags r:id="rId3"/>
            </p:custDataLst>
          </p:nvPr>
        </p:nvSpPr>
        <p:spPr>
          <a:xfrm>
            <a:off x="2681947" y="6038627"/>
            <a:ext cx="6828103" cy="507365"/>
          </a:xfrm>
          <a:prstGeom prst="parallelogram">
            <a:avLst>
              <a:gd name="adj" fmla="val 1474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400"/>
              </a:lnSpc>
            </a:pPr>
            <a:r>
              <a:rPr lang="zh-CN" altLang="en-US" sz="2000" b="1" dirty="0">
                <a:solidFill>
                  <a:schemeClr val="tx1"/>
                </a:solidFill>
                <a:latin typeface="微软雅黑" pitchFamily="34" charset="-122"/>
                <a:ea typeface="微软雅黑" pitchFamily="34" charset="-122"/>
                <a:cs typeface="微软雅黑" pitchFamily="34" charset="-122"/>
                <a:sym typeface="+mn-ea"/>
              </a:rPr>
              <a:t>中共文昌市委副书记、市长</a:t>
            </a:r>
            <a:r>
              <a:rPr lang="en-US" altLang="zh-CN" sz="2000" b="1" dirty="0">
                <a:solidFill>
                  <a:schemeClr val="tx1"/>
                </a:solidFill>
                <a:latin typeface="微软雅黑" pitchFamily="34" charset="-122"/>
                <a:ea typeface="微软雅黑" pitchFamily="34" charset="-122"/>
                <a:cs typeface="微软雅黑" pitchFamily="34" charset="-122"/>
                <a:sym typeface="+mn-ea"/>
              </a:rPr>
              <a:t>   </a:t>
            </a:r>
            <a:r>
              <a:rPr lang="zh-CN" altLang="en-US" sz="2000" b="1" dirty="0">
                <a:solidFill>
                  <a:schemeClr val="tx1"/>
                </a:solidFill>
                <a:latin typeface="微软雅黑" pitchFamily="34" charset="-122"/>
                <a:ea typeface="微软雅黑" pitchFamily="34" charset="-122"/>
                <a:cs typeface="微软雅黑" pitchFamily="34" charset="-122"/>
              </a:rPr>
              <a:t>刘冲</a:t>
            </a:r>
            <a:endParaRPr lang="en-US" altLang="zh-CN" sz="2000" b="1" dirty="0">
              <a:solidFill>
                <a:schemeClr val="tx1"/>
              </a:solidFill>
              <a:latin typeface="微软雅黑" pitchFamily="34" charset="-122"/>
              <a:ea typeface="微软雅黑" pitchFamily="34" charset="-122"/>
              <a:cs typeface="微软雅黑" pitchFamily="34" charset="-122"/>
            </a:endParaRPr>
          </a:p>
          <a:p>
            <a:pPr algn="ctr">
              <a:lnSpc>
                <a:spcPts val="2400"/>
              </a:lnSpc>
            </a:pPr>
            <a:r>
              <a:rPr lang="en-US" altLang="zh-CN" sz="2000" b="1" dirty="0">
                <a:solidFill>
                  <a:schemeClr val="tx1"/>
                </a:solidFill>
                <a:latin typeface="微软雅黑" pitchFamily="34" charset="-122"/>
                <a:ea typeface="微软雅黑" pitchFamily="34" charset="-122"/>
                <a:cs typeface="微软雅黑" pitchFamily="34" charset="-122"/>
              </a:rPr>
              <a:t>2023</a:t>
            </a:r>
            <a:r>
              <a:rPr lang="zh-CN" altLang="en-US" sz="2000" b="1" dirty="0">
                <a:solidFill>
                  <a:schemeClr val="tx1"/>
                </a:solidFill>
                <a:latin typeface="微软雅黑" pitchFamily="34" charset="-122"/>
                <a:ea typeface="微软雅黑" pitchFamily="34" charset="-122"/>
                <a:cs typeface="微软雅黑" pitchFamily="34" charset="-122"/>
              </a:rPr>
              <a:t>年</a:t>
            </a:r>
            <a:r>
              <a:rPr lang="en-US" altLang="zh-CN" sz="2000" b="1" dirty="0">
                <a:solidFill>
                  <a:schemeClr val="tx1"/>
                </a:solidFill>
                <a:latin typeface="微软雅黑" pitchFamily="34" charset="-122"/>
                <a:ea typeface="微软雅黑" pitchFamily="34" charset="-122"/>
                <a:cs typeface="微软雅黑" pitchFamily="34" charset="-122"/>
              </a:rPr>
              <a:t>4</a:t>
            </a:r>
            <a:r>
              <a:rPr lang="zh-CN" altLang="en-US" sz="2000" b="1" dirty="0">
                <a:solidFill>
                  <a:schemeClr val="tx1"/>
                </a:solidFill>
                <a:latin typeface="微软雅黑" pitchFamily="34" charset="-122"/>
                <a:ea typeface="微软雅黑" pitchFamily="34" charset="-122"/>
                <a:cs typeface="微软雅黑" pitchFamily="34" charset="-122"/>
              </a:rPr>
              <a:t>月</a:t>
            </a:r>
            <a:r>
              <a:rPr lang="en-US" altLang="zh-CN" sz="2000" b="1" dirty="0">
                <a:solidFill>
                  <a:schemeClr val="tx1"/>
                </a:solidFill>
                <a:latin typeface="微软雅黑" pitchFamily="34" charset="-122"/>
                <a:ea typeface="微软雅黑" pitchFamily="34" charset="-122"/>
                <a:cs typeface="微软雅黑" pitchFamily="34" charset="-122"/>
              </a:rPr>
              <a:t>7</a:t>
            </a:r>
            <a:r>
              <a:rPr lang="zh-CN" altLang="en-US" sz="2000" b="1" dirty="0">
                <a:solidFill>
                  <a:schemeClr val="tx1"/>
                </a:solidFill>
                <a:latin typeface="微软雅黑" pitchFamily="34" charset="-122"/>
                <a:ea typeface="微软雅黑" pitchFamily="34" charset="-122"/>
                <a:cs typeface="微软雅黑" pitchFamily="34" charset="-122"/>
              </a:rPr>
              <a:t>日</a:t>
            </a:r>
            <a:endParaRPr lang="zh-CN" altLang="en-US" sz="2000" b="1" dirty="0">
              <a:solidFill>
                <a:schemeClr val="tx1"/>
              </a:solidFill>
              <a:latin typeface="微软雅黑" pitchFamily="34" charset="-122"/>
              <a:ea typeface="微软雅黑" pitchFamily="34" charset="-122"/>
              <a:cs typeface="微软雅黑" pitchFamily="34" charset="-122"/>
            </a:endParaRPr>
          </a:p>
        </p:txBody>
      </p:sp>
    </p:spTree>
    <p:custDataLst>
      <p:tags r:id="rId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a:xfrm>
            <a:off x="2641918" y="3263900"/>
            <a:ext cx="8610286" cy="0"/>
          </a:xfrm>
          <a:prstGeom prst="lin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sp>
        <p:nvSpPr>
          <p:cNvPr id="27" name="TextBox 11"/>
          <p:cNvSpPr txBox="1"/>
          <p:nvPr/>
        </p:nvSpPr>
        <p:spPr>
          <a:xfrm flipH="1">
            <a:off x="3213100" y="1670685"/>
            <a:ext cx="8039100" cy="1384935"/>
          </a:xfrm>
          <a:prstGeom prst="rect">
            <a:avLst/>
          </a:prstGeom>
          <a:noFill/>
        </p:spPr>
        <p:txBody>
          <a:bodyPr wrap="square" lIns="0" tIns="0" rIns="0" bIns="0" rtlCol="0">
            <a:spAutoFit/>
            <a:scene3d>
              <a:camera prst="orthographicFront"/>
              <a:lightRig rig="threePt" dir="t"/>
            </a:scene3d>
            <a:sp3d contourW="12700"/>
          </a:bodyPr>
          <a:lstStyle/>
          <a:p>
            <a:pPr indent="0" algn="just" fontAlgn="auto">
              <a:lnSpc>
                <a:spcPct val="150000"/>
              </a:lnSpc>
            </a:pPr>
            <a:r>
              <a:rPr lang="zh-CN" altLang="zh-CN" sz="2000" b="1" dirty="0">
                <a:solidFill>
                  <a:schemeClr val="tx1">
                    <a:lumMod val="75000"/>
                    <a:lumOff val="25000"/>
                  </a:schemeClr>
                </a:solidFill>
                <a:latin typeface="微软雅黑" pitchFamily="34" charset="-122"/>
                <a:ea typeface="微软雅黑" pitchFamily="34" charset="-122"/>
              </a:rPr>
              <a:t>推出</a:t>
            </a:r>
            <a:r>
              <a:rPr lang="en-US" altLang="zh-CN" sz="2000" b="1" dirty="0">
                <a:solidFill>
                  <a:schemeClr val="tx1">
                    <a:lumMod val="75000"/>
                    <a:lumOff val="25000"/>
                  </a:schemeClr>
                </a:solidFill>
                <a:latin typeface="微软雅黑" pitchFamily="34" charset="-122"/>
                <a:ea typeface="微软雅黑" pitchFamily="34" charset="-122"/>
              </a:rPr>
              <a:t>”</a:t>
            </a:r>
            <a:r>
              <a:rPr lang="zh-CN" altLang="zh-CN" sz="2000" b="1" dirty="0">
                <a:solidFill>
                  <a:schemeClr val="tx1">
                    <a:lumMod val="75000"/>
                    <a:lumOff val="25000"/>
                  </a:schemeClr>
                </a:solidFill>
                <a:latin typeface="微软雅黑" pitchFamily="34" charset="-122"/>
                <a:ea typeface="微软雅黑" pitchFamily="34" charset="-122"/>
              </a:rPr>
              <a:t>无感审批</a:t>
            </a:r>
            <a:r>
              <a:rPr lang="en-US" altLang="zh-CN" sz="2000" b="1" dirty="0">
                <a:solidFill>
                  <a:schemeClr val="tx1">
                    <a:lumMod val="75000"/>
                    <a:lumOff val="25000"/>
                  </a:schemeClr>
                </a:solidFill>
                <a:latin typeface="微软雅黑" pitchFamily="34" charset="-122"/>
                <a:ea typeface="微软雅黑" pitchFamily="34" charset="-122"/>
              </a:rPr>
              <a:t>”</a:t>
            </a:r>
            <a:r>
              <a:rPr lang="zh-CN" altLang="en-US" sz="2000" b="1" dirty="0">
                <a:solidFill>
                  <a:schemeClr val="tx1">
                    <a:lumMod val="75000"/>
                    <a:lumOff val="25000"/>
                  </a:schemeClr>
                </a:solidFill>
                <a:latin typeface="微软雅黑" pitchFamily="34" charset="-122"/>
                <a:ea typeface="微软雅黑" pitchFamily="34" charset="-122"/>
              </a:rPr>
              <a:t>，</a:t>
            </a:r>
            <a:r>
              <a:rPr lang="zh-CN" altLang="zh-CN" sz="2000" b="1" dirty="0">
                <a:solidFill>
                  <a:schemeClr val="tx1">
                    <a:lumMod val="75000"/>
                    <a:lumOff val="25000"/>
                  </a:schemeClr>
                </a:solidFill>
                <a:latin typeface="微软雅黑" pitchFamily="34" charset="-122"/>
                <a:ea typeface="微软雅黑" pitchFamily="34" charset="-122"/>
              </a:rPr>
              <a:t>推行工程建设项目审批制度改革集成创新，通过推出“零审批”“预审批</a:t>
            </a:r>
            <a:r>
              <a:rPr lang="en-US" altLang="zh-CN" sz="2000" b="1" dirty="0">
                <a:solidFill>
                  <a:schemeClr val="tx1">
                    <a:lumMod val="75000"/>
                    <a:lumOff val="25000"/>
                  </a:schemeClr>
                </a:solidFill>
                <a:latin typeface="微软雅黑" pitchFamily="34" charset="-122"/>
                <a:ea typeface="微软雅黑" pitchFamily="34" charset="-122"/>
              </a:rPr>
              <a:t>””</a:t>
            </a:r>
            <a:r>
              <a:rPr lang="zh-CN" altLang="zh-CN" sz="2000" b="1" dirty="0">
                <a:solidFill>
                  <a:schemeClr val="tx1">
                    <a:lumMod val="75000"/>
                    <a:lumOff val="25000"/>
                  </a:schemeClr>
                </a:solidFill>
                <a:latin typeface="微软雅黑" pitchFamily="34" charset="-122"/>
                <a:ea typeface="微软雅黑" pitchFamily="34" charset="-122"/>
              </a:rPr>
              <a:t>联编联审</a:t>
            </a:r>
            <a:r>
              <a:rPr lang="en-US" altLang="zh-CN" sz="2000" b="1" dirty="0">
                <a:solidFill>
                  <a:schemeClr val="tx1">
                    <a:lumMod val="75000"/>
                    <a:lumOff val="25000"/>
                  </a:schemeClr>
                </a:solidFill>
                <a:latin typeface="微软雅黑" pitchFamily="34" charset="-122"/>
                <a:ea typeface="微软雅黑" pitchFamily="34" charset="-122"/>
              </a:rPr>
              <a:t>””</a:t>
            </a:r>
            <a:r>
              <a:rPr lang="zh-CN" altLang="zh-CN" sz="2000" b="1" dirty="0">
                <a:solidFill>
                  <a:schemeClr val="tx1">
                    <a:lumMod val="75000"/>
                    <a:lumOff val="25000"/>
                  </a:schemeClr>
                </a:solidFill>
                <a:latin typeface="微软雅黑" pitchFamily="34" charset="-122"/>
                <a:ea typeface="微软雅黑" pitchFamily="34" charset="-122"/>
              </a:rPr>
              <a:t>简易审批”等多种创新审批模式和全生命周期代办帮办服务，实现“签约即拿地、拿地即开工”。</a:t>
            </a:r>
            <a:endParaRPr lang="zh-CN" altLang="zh-CN" sz="2000" b="1" dirty="0">
              <a:solidFill>
                <a:schemeClr val="tx1">
                  <a:lumMod val="75000"/>
                  <a:lumOff val="25000"/>
                </a:schemeClr>
              </a:solidFill>
              <a:latin typeface="微软雅黑" pitchFamily="34" charset="-122"/>
              <a:ea typeface="微软雅黑" pitchFamily="34" charset="-122"/>
            </a:endParaRPr>
          </a:p>
        </p:txBody>
      </p:sp>
      <p:pic>
        <p:nvPicPr>
          <p:cNvPr id="33" name="图片 32"/>
          <p:cNvPicPr>
            <a:picLocks noChangeAspect="1"/>
          </p:cNvPicPr>
          <p:nvPr/>
        </p:nvPicPr>
        <p:blipFill rotWithShape="1">
          <a:blip r:embed="rId1" cstate="print">
            <a:extLst>
              <a:ext uri="{28A0092B-C50C-407E-A947-70E740481C1C}">
                <a14:useLocalDpi xmlns:a14="http://schemas.microsoft.com/office/drawing/2010/main" val="0"/>
              </a:ext>
            </a:extLst>
          </a:blip>
          <a:srcRect l="36052" t="30715" r="36391" b="34057"/>
          <a:stretch>
            <a:fillRect/>
          </a:stretch>
        </p:blipFill>
        <p:spPr>
          <a:xfrm>
            <a:off x="1163373" y="1617434"/>
            <a:ext cx="1647053" cy="1403742"/>
          </a:xfrm>
          <a:prstGeom prst="rect">
            <a:avLst/>
          </a:prstGeom>
        </p:spPr>
      </p:pic>
      <p:sp>
        <p:nvSpPr>
          <p:cNvPr id="10" name="TextBox 7"/>
          <p:cNvSpPr txBox="1">
            <a:spLocks noChangeArrowheads="1"/>
          </p:cNvSpPr>
          <p:nvPr>
            <p:custDataLst>
              <p:tags r:id="rId2"/>
            </p:custDataLst>
          </p:nvPr>
        </p:nvSpPr>
        <p:spPr bwMode="auto">
          <a:xfrm>
            <a:off x="260033" y="210185"/>
            <a:ext cx="7247890" cy="553720"/>
          </a:xfrm>
          <a:prstGeom prst="rect">
            <a:avLst/>
          </a:prstGeom>
          <a:noFill/>
        </p:spPr>
        <p:txBody>
          <a:bodyPr wrap="square" lIns="0" tIns="0" rIns="0" bIns="0" rtlCol="0">
            <a:spAutoFit/>
            <a:scene3d>
              <a:camera prst="orthographicFront"/>
              <a:lightRig rig="threePt" dir="t"/>
            </a:scene3d>
            <a:sp3d contourW="12700"/>
          </a:bodyPr>
          <a:lstStyle/>
          <a:p>
            <a:pPr lvl="0" algn="l">
              <a:buClrTx/>
              <a:buSzTx/>
              <a:buFontTx/>
            </a:pPr>
            <a:r>
              <a:rPr lang="zh-CN" altLang="en-US" sz="3600" b="1" dirty="0">
                <a:solidFill>
                  <a:schemeClr val="bg1"/>
                </a:solidFill>
                <a:latin typeface="微软雅黑" pitchFamily="34" charset="-122"/>
                <a:ea typeface="微软雅黑" pitchFamily="34" charset="-122"/>
                <a:cs typeface="思源黑体 CN Normal" panose="020B0400000000000000" pitchFamily="34" charset="-122"/>
                <a:sym typeface="+mn-ea"/>
              </a:rPr>
              <a:t>生态文明建设取得新进展</a:t>
            </a:r>
            <a:endParaRPr lang="zh-CN" altLang="en-US" sz="3600" b="1" dirty="0">
              <a:solidFill>
                <a:schemeClr val="bg1"/>
              </a:solidFill>
              <a:latin typeface="微软雅黑" pitchFamily="34" charset="-122"/>
              <a:ea typeface="微软雅黑" pitchFamily="34" charset="-122"/>
              <a:cs typeface="思源黑体 CN Normal" panose="020B0400000000000000" pitchFamily="34" charset="-122"/>
              <a:sym typeface="+mn-ea"/>
            </a:endParaRPr>
          </a:p>
        </p:txBody>
      </p:sp>
      <p:sp>
        <p:nvSpPr>
          <p:cNvPr id="17" name="矩形 16"/>
          <p:cNvSpPr/>
          <p:nvPr>
            <p:custDataLst>
              <p:tags r:id="rId3"/>
            </p:custDataLst>
          </p:nvPr>
        </p:nvSpPr>
        <p:spPr>
          <a:xfrm>
            <a:off x="318" y="609600"/>
            <a:ext cx="12192000" cy="177800"/>
          </a:xfrm>
          <a:prstGeom prst="rect">
            <a:avLst/>
          </a:prstGeom>
          <a:solidFill>
            <a:srgbClr val="F1C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custDataLst>
              <p:tags r:id="rId4"/>
            </p:custDataLst>
          </p:nvPr>
        </p:nvSpPr>
        <p:spPr>
          <a:xfrm>
            <a:off x="318" y="558800"/>
            <a:ext cx="12192000" cy="177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Box 7"/>
          <p:cNvSpPr txBox="1">
            <a:spLocks noChangeArrowheads="1"/>
          </p:cNvSpPr>
          <p:nvPr>
            <p:custDataLst>
              <p:tags r:id="rId5"/>
            </p:custDataLst>
          </p:nvPr>
        </p:nvSpPr>
        <p:spPr bwMode="auto">
          <a:xfrm>
            <a:off x="3627755" y="349885"/>
            <a:ext cx="5470525" cy="553720"/>
          </a:xfrm>
          <a:prstGeom prst="rect">
            <a:avLst/>
          </a:prstGeom>
          <a:solidFill>
            <a:schemeClr val="bg1"/>
          </a:solidFill>
        </p:spPr>
        <p:txBody>
          <a:bodyPr wrap="square" lIns="0" tIns="0" rIns="0" bIns="0" rtlCol="0">
            <a:spAutoFit/>
            <a:scene3d>
              <a:camera prst="orthographicFront"/>
              <a:lightRig rig="threePt" dir="t"/>
            </a:scene3d>
            <a:sp3d contourW="12700"/>
          </a:bodyPr>
          <a:lstStyle/>
          <a:p>
            <a:pPr lvl="0" algn="ctr">
              <a:buClrTx/>
              <a:buSzTx/>
              <a:buFontTx/>
            </a:pPr>
            <a:r>
              <a:rPr lang="zh-CN" altLang="en-US" sz="3600" b="1" dirty="0">
                <a:latin typeface="微软雅黑" pitchFamily="34" charset="-122"/>
                <a:ea typeface="微软雅黑" pitchFamily="34" charset="-122"/>
                <a:cs typeface="思源黑体 CN Normal" panose="020B0400000000000000" pitchFamily="34" charset="-122"/>
                <a:sym typeface="+mn-ea"/>
              </a:rPr>
              <a:t>四、改革开放活力更强</a:t>
            </a:r>
            <a:endParaRPr lang="zh-CN" altLang="en-US" sz="3600" b="1" dirty="0">
              <a:solidFill>
                <a:schemeClr val="tx1"/>
              </a:solidFill>
              <a:latin typeface="微软雅黑" pitchFamily="34" charset="-122"/>
              <a:ea typeface="微软雅黑" pitchFamily="34" charset="-122"/>
              <a:cs typeface="思源黑体 CN Normal" panose="020B0400000000000000" pitchFamily="34" charset="-122"/>
              <a:sym typeface="+mn-ea"/>
            </a:endParaRPr>
          </a:p>
        </p:txBody>
      </p:sp>
      <p:pic>
        <p:nvPicPr>
          <p:cNvPr id="3" name="图片 2"/>
          <p:cNvPicPr>
            <a:picLocks noChangeAspect="1"/>
          </p:cNvPicPr>
          <p:nvPr>
            <p:custDataLst>
              <p:tags r:id="rId6"/>
            </p:custDataLst>
          </p:nvPr>
        </p:nvPicPr>
        <p:blipFill>
          <a:blip r:embed="rId7">
            <a:extLst>
              <a:ext uri="{BEBA8EAE-BF5A-486C-A8C5-ECC9F3942E4B}">
                <a14:imgProps xmlns:a14="http://schemas.microsoft.com/office/drawing/2010/main">
                  <a14:imgLayer r:embed="rId8">
                    <a14:imgEffect>
                      <a14:colorTemperature colorTemp="7200"/>
                    </a14:imgEffect>
                  </a14:imgLayer>
                </a14:imgProps>
              </a:ext>
            </a:extLst>
          </a:blip>
          <a:stretch>
            <a:fillRect/>
          </a:stretch>
        </p:blipFill>
        <p:spPr>
          <a:xfrm>
            <a:off x="832167" y="3786611"/>
            <a:ext cx="3229833" cy="2264841"/>
          </a:xfrm>
          <a:prstGeom prst="rect">
            <a:avLst/>
          </a:prstGeom>
        </p:spPr>
      </p:pic>
      <p:pic>
        <p:nvPicPr>
          <p:cNvPr id="5" name="图片 4"/>
          <p:cNvPicPr>
            <a:picLocks noChangeAspect="1"/>
          </p:cNvPicPr>
          <p:nvPr>
            <p:custDataLst>
              <p:tags r:id="rId9"/>
            </p:custDataLst>
          </p:nvPr>
        </p:nvPicPr>
        <p:blipFill>
          <a:blip r:embed="rId10">
            <a:extLst>
              <a:ext uri="{BEBA8EAE-BF5A-486C-A8C5-ECC9F3942E4B}">
                <a14:imgProps xmlns:a14="http://schemas.microsoft.com/office/drawing/2010/main">
                  <a14:imgLayer r:embed="rId11">
                    <a14:imgEffect>
                      <a14:brightnessContrast bright="20000"/>
                    </a14:imgEffect>
                    <a14:imgEffect>
                      <a14:colorTemperature colorTemp="7200"/>
                    </a14:imgEffect>
                  </a14:imgLayer>
                </a14:imgProps>
              </a:ext>
            </a:extLst>
          </a:blip>
          <a:stretch>
            <a:fillRect/>
          </a:stretch>
        </p:blipFill>
        <p:spPr>
          <a:xfrm>
            <a:off x="7753452" y="3789363"/>
            <a:ext cx="3498752" cy="2262089"/>
          </a:xfrm>
          <a:prstGeom prst="rect">
            <a:avLst/>
          </a:prstGeom>
        </p:spPr>
      </p:pic>
      <p:pic>
        <p:nvPicPr>
          <p:cNvPr id="6" name="图片 5"/>
          <p:cNvPicPr>
            <a:picLocks noChangeAspect="1"/>
          </p:cNvPicPr>
          <p:nvPr>
            <p:custDataLst>
              <p:tags r:id="rId12"/>
            </p:custDataLst>
          </p:nvPr>
        </p:nvPicPr>
        <p:blipFill>
          <a:blip r:embed="rId13"/>
          <a:stretch>
            <a:fillRect/>
          </a:stretch>
        </p:blipFill>
        <p:spPr>
          <a:xfrm>
            <a:off x="4128655" y="3789363"/>
            <a:ext cx="3567380" cy="2264841"/>
          </a:xfrm>
          <a:prstGeom prst="rect">
            <a:avLst/>
          </a:prstGeom>
        </p:spPr>
      </p:pic>
    </p:spTree>
    <p:custDataLst>
      <p:tags r:id="rId14"/>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11"/>
          <p:cNvSpPr txBox="1"/>
          <p:nvPr/>
        </p:nvSpPr>
        <p:spPr>
          <a:xfrm flipH="1">
            <a:off x="2265582" y="1295790"/>
            <a:ext cx="3031065" cy="1107440"/>
          </a:xfrm>
          <a:prstGeom prst="rect">
            <a:avLst/>
          </a:prstGeom>
          <a:noFill/>
        </p:spPr>
        <p:txBody>
          <a:bodyPr wrap="square" lIns="0" tIns="0" rIns="0" bIns="0" rtlCol="0">
            <a:spAutoFit/>
            <a:scene3d>
              <a:camera prst="orthographicFront"/>
              <a:lightRig rig="threePt" dir="t"/>
            </a:scene3d>
            <a:sp3d contourW="12700"/>
          </a:bodyPr>
          <a:lstStyle>
            <a:defPPr>
              <a:defRPr lang="zh-CN"/>
            </a:defPPr>
            <a:lvl1pPr>
              <a:lnSpc>
                <a:spcPct val="200000"/>
              </a:lnSpc>
              <a:defRPr b="1">
                <a:latin typeface="微软雅黑" pitchFamily="34" charset="-122"/>
                <a:ea typeface="微软雅黑" pitchFamily="34" charset="-122"/>
              </a:defRPr>
            </a:lvl1pPr>
          </a:lstStyle>
          <a:p>
            <a:pPr>
              <a:lnSpc>
                <a:spcPct val="150000"/>
              </a:lnSpc>
            </a:pPr>
            <a:r>
              <a:rPr lang="zh-CN" altLang="zh-CN" dirty="0">
                <a:solidFill>
                  <a:schemeClr val="tx1">
                    <a:lumMod val="75000"/>
                    <a:lumOff val="25000"/>
                  </a:schemeClr>
                </a:solidFill>
              </a:rPr>
              <a:t>新增市场主体</a:t>
            </a:r>
            <a:r>
              <a:rPr lang="en-US" altLang="zh-CN" sz="2400" dirty="0">
                <a:solidFill>
                  <a:srgbClr val="C00000"/>
                </a:solidFill>
              </a:rPr>
              <a:t>17722</a:t>
            </a:r>
            <a:r>
              <a:rPr lang="zh-CN" altLang="zh-CN" sz="2400" dirty="0">
                <a:solidFill>
                  <a:srgbClr val="C00000"/>
                </a:solidFill>
              </a:rPr>
              <a:t>户</a:t>
            </a:r>
            <a:endParaRPr lang="en-US" altLang="zh-CN" dirty="0">
              <a:solidFill>
                <a:srgbClr val="C00000"/>
              </a:solidFill>
            </a:endParaRPr>
          </a:p>
          <a:p>
            <a:pPr>
              <a:lnSpc>
                <a:spcPct val="150000"/>
              </a:lnSpc>
            </a:pPr>
            <a:r>
              <a:rPr lang="zh-CN" altLang="zh-CN" dirty="0">
                <a:solidFill>
                  <a:schemeClr val="tx1">
                    <a:lumMod val="75000"/>
                    <a:lumOff val="25000"/>
                  </a:schemeClr>
                </a:solidFill>
              </a:rPr>
              <a:t>增长</a:t>
            </a:r>
            <a:r>
              <a:rPr lang="en-US" altLang="zh-CN" sz="2400" dirty="0">
                <a:solidFill>
                  <a:srgbClr val="C00000"/>
                </a:solidFill>
              </a:rPr>
              <a:t>37.04%</a:t>
            </a:r>
            <a:endParaRPr lang="zh-CN" altLang="en-US" sz="1600" dirty="0">
              <a:solidFill>
                <a:srgbClr val="C00000"/>
              </a:solidFill>
            </a:endParaRPr>
          </a:p>
        </p:txBody>
      </p:sp>
      <p:sp>
        <p:nvSpPr>
          <p:cNvPr id="45" name="TextBox 11"/>
          <p:cNvSpPr txBox="1"/>
          <p:nvPr/>
        </p:nvSpPr>
        <p:spPr>
          <a:xfrm flipH="1">
            <a:off x="2265583" y="2605880"/>
            <a:ext cx="3745294" cy="1107440"/>
          </a:xfrm>
          <a:prstGeom prst="rect">
            <a:avLst/>
          </a:prstGeom>
          <a:noFill/>
        </p:spPr>
        <p:txBody>
          <a:bodyPr wrap="square" lIns="0" tIns="0" rIns="0" bIns="0" rtlCol="0">
            <a:spAutoFit/>
            <a:scene3d>
              <a:camera prst="orthographicFront"/>
              <a:lightRig rig="threePt" dir="t"/>
            </a:scene3d>
            <a:sp3d contourW="12700"/>
          </a:bodyPr>
          <a:lstStyle>
            <a:defPPr>
              <a:defRPr lang="zh-CN"/>
            </a:defPPr>
            <a:lvl1pPr>
              <a:lnSpc>
                <a:spcPct val="200000"/>
              </a:lnSpc>
              <a:defRPr b="1">
                <a:latin typeface="微软雅黑" pitchFamily="34" charset="-122"/>
                <a:ea typeface="微软雅黑" pitchFamily="34" charset="-122"/>
              </a:defRPr>
            </a:lvl1pPr>
          </a:lstStyle>
          <a:p>
            <a:pPr>
              <a:lnSpc>
                <a:spcPct val="150000"/>
              </a:lnSpc>
            </a:pPr>
            <a:r>
              <a:rPr lang="zh-CN" altLang="zh-CN" dirty="0">
                <a:solidFill>
                  <a:schemeClr val="tx1">
                    <a:lumMod val="75000"/>
                    <a:lumOff val="25000"/>
                  </a:schemeClr>
                </a:solidFill>
              </a:rPr>
              <a:t>遥感卫星数据出口业务</a:t>
            </a:r>
            <a:r>
              <a:rPr lang="zh-CN" altLang="zh-CN" sz="2400" dirty="0">
                <a:solidFill>
                  <a:srgbClr val="C00000"/>
                </a:solidFill>
              </a:rPr>
              <a:t>首单</a:t>
            </a:r>
            <a:endParaRPr lang="en-US" altLang="zh-CN" dirty="0">
              <a:solidFill>
                <a:srgbClr val="C00000"/>
              </a:solidFill>
            </a:endParaRPr>
          </a:p>
          <a:p>
            <a:pPr>
              <a:lnSpc>
                <a:spcPct val="150000"/>
              </a:lnSpc>
            </a:pPr>
            <a:r>
              <a:rPr lang="zh-CN" altLang="zh-CN" dirty="0">
                <a:solidFill>
                  <a:schemeClr val="tx1">
                    <a:lumMod val="75000"/>
                    <a:lumOff val="25000"/>
                  </a:schemeClr>
                </a:solidFill>
              </a:rPr>
              <a:t>境外远洋鱼类渔获进港交易</a:t>
            </a:r>
            <a:r>
              <a:rPr lang="zh-CN" altLang="zh-CN" sz="2400" dirty="0">
                <a:solidFill>
                  <a:srgbClr val="C00000"/>
                </a:solidFill>
              </a:rPr>
              <a:t>首单</a:t>
            </a:r>
            <a:endParaRPr lang="zh-CN" altLang="en-US" dirty="0">
              <a:solidFill>
                <a:srgbClr val="C00000"/>
              </a:solidFill>
            </a:endParaRPr>
          </a:p>
        </p:txBody>
      </p:sp>
      <p:sp>
        <p:nvSpPr>
          <p:cNvPr id="51" name="TextBox 11"/>
          <p:cNvSpPr txBox="1"/>
          <p:nvPr/>
        </p:nvSpPr>
        <p:spPr>
          <a:xfrm flipH="1">
            <a:off x="2265045" y="4041140"/>
            <a:ext cx="4275455" cy="1453515"/>
          </a:xfrm>
          <a:prstGeom prst="rect">
            <a:avLst/>
          </a:prstGeom>
          <a:noFill/>
        </p:spPr>
        <p:txBody>
          <a:bodyPr wrap="square" lIns="0" tIns="0" rIns="0" bIns="0" rtlCol="0">
            <a:noAutofit/>
            <a:scene3d>
              <a:camera prst="orthographicFront"/>
              <a:lightRig rig="threePt" dir="t"/>
            </a:scene3d>
            <a:sp3d contourW="12700"/>
          </a:bodyPr>
          <a:lstStyle>
            <a:defPPr>
              <a:defRPr lang="zh-CN"/>
            </a:defPPr>
            <a:lvl1pPr>
              <a:lnSpc>
                <a:spcPct val="200000"/>
              </a:lnSpc>
              <a:defRPr b="1">
                <a:latin typeface="微软雅黑" pitchFamily="34" charset="-122"/>
                <a:ea typeface="微软雅黑" pitchFamily="34" charset="-122"/>
              </a:defRPr>
            </a:lvl1pPr>
          </a:lstStyle>
          <a:p>
            <a:pPr>
              <a:lnSpc>
                <a:spcPct val="150000"/>
              </a:lnSpc>
            </a:pPr>
            <a:r>
              <a:rPr lang="zh-CN" altLang="zh-CN" dirty="0">
                <a:solidFill>
                  <a:schemeClr val="tx1">
                    <a:lumMod val="75000"/>
                    <a:lumOff val="25000"/>
                  </a:schemeClr>
                </a:solidFill>
              </a:rPr>
              <a:t>土地超市上架</a:t>
            </a:r>
            <a:r>
              <a:rPr lang="en-US" altLang="zh-CN" sz="2400" dirty="0">
                <a:solidFill>
                  <a:srgbClr val="C00000"/>
                </a:solidFill>
              </a:rPr>
              <a:t>96</a:t>
            </a:r>
            <a:r>
              <a:rPr lang="zh-CN" altLang="zh-CN" sz="2400" dirty="0">
                <a:solidFill>
                  <a:srgbClr val="C00000"/>
                </a:solidFill>
              </a:rPr>
              <a:t>宗</a:t>
            </a:r>
            <a:r>
              <a:rPr lang="zh-CN" altLang="en-US" dirty="0">
                <a:solidFill>
                  <a:schemeClr val="tx1">
                    <a:lumMod val="75000"/>
                    <a:lumOff val="25000"/>
                  </a:schemeClr>
                </a:solidFill>
              </a:rPr>
              <a:t>，</a:t>
            </a:r>
            <a:r>
              <a:rPr lang="zh-CN" altLang="zh-CN" dirty="0">
                <a:solidFill>
                  <a:schemeClr val="tx1">
                    <a:lumMod val="75000"/>
                    <a:lumOff val="25000"/>
                  </a:schemeClr>
                </a:solidFill>
              </a:rPr>
              <a:t>面积</a:t>
            </a:r>
            <a:r>
              <a:rPr lang="en-US" altLang="zh-CN" sz="2400" dirty="0">
                <a:solidFill>
                  <a:srgbClr val="C00000"/>
                </a:solidFill>
              </a:rPr>
              <a:t>4770.89</a:t>
            </a:r>
            <a:r>
              <a:rPr lang="zh-CN" altLang="zh-CN" sz="2400" dirty="0">
                <a:solidFill>
                  <a:srgbClr val="C00000"/>
                </a:solidFill>
              </a:rPr>
              <a:t>亩</a:t>
            </a:r>
            <a:endParaRPr lang="en-US" altLang="zh-CN" dirty="0">
              <a:solidFill>
                <a:srgbClr val="C00000"/>
              </a:solidFill>
            </a:endParaRPr>
          </a:p>
          <a:p>
            <a:pPr>
              <a:lnSpc>
                <a:spcPct val="150000"/>
              </a:lnSpc>
            </a:pPr>
            <a:r>
              <a:rPr lang="zh-CN" altLang="zh-CN" dirty="0">
                <a:solidFill>
                  <a:schemeClr val="tx1">
                    <a:lumMod val="75000"/>
                    <a:lumOff val="25000"/>
                  </a:schemeClr>
                </a:solidFill>
              </a:rPr>
              <a:t>成交</a:t>
            </a:r>
            <a:r>
              <a:rPr lang="en-US" altLang="zh-CN" sz="2400" dirty="0">
                <a:solidFill>
                  <a:srgbClr val="C00000"/>
                </a:solidFill>
              </a:rPr>
              <a:t>30</a:t>
            </a:r>
            <a:r>
              <a:rPr lang="zh-CN" altLang="zh-CN" sz="2400" dirty="0">
                <a:solidFill>
                  <a:srgbClr val="C00000"/>
                </a:solidFill>
              </a:rPr>
              <a:t>宗</a:t>
            </a:r>
            <a:r>
              <a:rPr lang="zh-CN" altLang="en-US" dirty="0">
                <a:solidFill>
                  <a:schemeClr val="tx1">
                    <a:lumMod val="75000"/>
                    <a:lumOff val="25000"/>
                  </a:schemeClr>
                </a:solidFill>
              </a:rPr>
              <a:t>，</a:t>
            </a:r>
            <a:r>
              <a:rPr lang="zh-CN" altLang="zh-CN" dirty="0">
                <a:solidFill>
                  <a:schemeClr val="tx1">
                    <a:lumMod val="75000"/>
                    <a:lumOff val="25000"/>
                  </a:schemeClr>
                </a:solidFill>
              </a:rPr>
              <a:t>面积</a:t>
            </a:r>
            <a:r>
              <a:rPr lang="en-US" altLang="zh-CN" sz="2400" dirty="0">
                <a:solidFill>
                  <a:srgbClr val="C00000"/>
                </a:solidFill>
              </a:rPr>
              <a:t>2587.78</a:t>
            </a:r>
            <a:r>
              <a:rPr lang="zh-CN" altLang="zh-CN" sz="2400" dirty="0">
                <a:solidFill>
                  <a:srgbClr val="C00000"/>
                </a:solidFill>
              </a:rPr>
              <a:t>亩</a:t>
            </a:r>
            <a:endParaRPr lang="zh-CN" altLang="en-US" sz="1400" dirty="0">
              <a:solidFill>
                <a:srgbClr val="C00000"/>
              </a:solidFill>
            </a:endParaRPr>
          </a:p>
        </p:txBody>
      </p:sp>
      <p:sp>
        <p:nvSpPr>
          <p:cNvPr id="57" name="TextBox 11"/>
          <p:cNvSpPr txBox="1"/>
          <p:nvPr/>
        </p:nvSpPr>
        <p:spPr>
          <a:xfrm flipH="1">
            <a:off x="2145996" y="5468204"/>
            <a:ext cx="3062288" cy="738505"/>
          </a:xfrm>
          <a:prstGeom prst="rect">
            <a:avLst/>
          </a:prstGeom>
          <a:noFill/>
        </p:spPr>
        <p:txBody>
          <a:bodyPr wrap="square" lIns="0" tIns="0" rIns="0" bIns="0" rtlCol="0">
            <a:spAutoFit/>
            <a:scene3d>
              <a:camera prst="orthographicFront"/>
              <a:lightRig rig="threePt" dir="t"/>
            </a:scene3d>
            <a:sp3d contourW="12700"/>
          </a:bodyPr>
          <a:lstStyle>
            <a:defPPr>
              <a:defRPr lang="zh-CN"/>
            </a:defPPr>
            <a:lvl1pPr>
              <a:lnSpc>
                <a:spcPct val="200000"/>
              </a:lnSpc>
              <a:defRPr b="1">
                <a:latin typeface="微软雅黑" pitchFamily="34" charset="-122"/>
                <a:ea typeface="微软雅黑" pitchFamily="34" charset="-122"/>
              </a:defRPr>
            </a:lvl1pPr>
          </a:lstStyle>
          <a:p>
            <a:r>
              <a:rPr lang="zh-CN" altLang="zh-CN" dirty="0">
                <a:solidFill>
                  <a:schemeClr val="tx1">
                    <a:lumMod val="75000"/>
                    <a:lumOff val="25000"/>
                  </a:schemeClr>
                </a:solidFill>
              </a:rPr>
              <a:t>“标准地”试点完成</a:t>
            </a:r>
            <a:r>
              <a:rPr lang="en-US" altLang="zh-CN" sz="2400" dirty="0">
                <a:solidFill>
                  <a:srgbClr val="C00000"/>
                </a:solidFill>
              </a:rPr>
              <a:t>943</a:t>
            </a:r>
            <a:r>
              <a:rPr lang="zh-CN" altLang="zh-CN" sz="2400" dirty="0">
                <a:solidFill>
                  <a:srgbClr val="C00000"/>
                </a:solidFill>
              </a:rPr>
              <a:t>亩</a:t>
            </a:r>
            <a:endParaRPr lang="zh-CN" altLang="en-US" sz="1600" dirty="0">
              <a:solidFill>
                <a:srgbClr val="C00000"/>
              </a:solidFill>
            </a:endParaRPr>
          </a:p>
        </p:txBody>
      </p:sp>
      <p:sp>
        <p:nvSpPr>
          <p:cNvPr id="62" name="矩形: 圆角 61"/>
          <p:cNvSpPr/>
          <p:nvPr/>
        </p:nvSpPr>
        <p:spPr>
          <a:xfrm>
            <a:off x="779284" y="1554566"/>
            <a:ext cx="1152144" cy="74871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3" name="矩形 62"/>
          <p:cNvSpPr/>
          <p:nvPr/>
        </p:nvSpPr>
        <p:spPr>
          <a:xfrm>
            <a:off x="1382788" y="1502560"/>
            <a:ext cx="763206" cy="681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圆角 65"/>
          <p:cNvSpPr/>
          <p:nvPr/>
        </p:nvSpPr>
        <p:spPr>
          <a:xfrm>
            <a:off x="779282" y="4262561"/>
            <a:ext cx="1152144" cy="74871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7" name="矩形 66"/>
          <p:cNvSpPr/>
          <p:nvPr/>
        </p:nvSpPr>
        <p:spPr>
          <a:xfrm>
            <a:off x="1382786" y="4210555"/>
            <a:ext cx="763206" cy="681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圆角 69"/>
          <p:cNvSpPr/>
          <p:nvPr/>
        </p:nvSpPr>
        <p:spPr>
          <a:xfrm>
            <a:off x="779283" y="2857820"/>
            <a:ext cx="1152144" cy="74871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1" name="矩形 70"/>
          <p:cNvSpPr/>
          <p:nvPr/>
        </p:nvSpPr>
        <p:spPr>
          <a:xfrm>
            <a:off x="1382787" y="2805814"/>
            <a:ext cx="763206" cy="681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圆角 73"/>
          <p:cNvSpPr/>
          <p:nvPr/>
        </p:nvSpPr>
        <p:spPr>
          <a:xfrm>
            <a:off x="779286" y="5546457"/>
            <a:ext cx="1152144" cy="74871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5" name="矩形 74"/>
          <p:cNvSpPr/>
          <p:nvPr/>
        </p:nvSpPr>
        <p:spPr>
          <a:xfrm>
            <a:off x="1382790" y="5494451"/>
            <a:ext cx="763206" cy="681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l="50000" t="48519" r="35803" b="33673"/>
          <a:stretch>
            <a:fillRect/>
          </a:stretch>
        </p:blipFill>
        <p:spPr>
          <a:xfrm>
            <a:off x="901328" y="4195171"/>
            <a:ext cx="975955" cy="816101"/>
          </a:xfrm>
          <a:prstGeom prst="rect">
            <a:avLst/>
          </a:prstGeom>
        </p:spPr>
      </p:pic>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l="45700" t="44824" r="45845" b="44538"/>
          <a:stretch>
            <a:fillRect/>
          </a:stretch>
        </p:blipFill>
        <p:spPr>
          <a:xfrm>
            <a:off x="952771" y="5559159"/>
            <a:ext cx="869788" cy="729570"/>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47901" t="44553" r="34571" b="27339"/>
          <a:stretch>
            <a:fillRect/>
          </a:stretch>
        </p:blipFill>
        <p:spPr>
          <a:xfrm>
            <a:off x="1034433" y="1586960"/>
            <a:ext cx="669519" cy="715755"/>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38437" t="35447" r="38256" b="35284"/>
          <a:stretch>
            <a:fillRect/>
          </a:stretch>
        </p:blipFill>
        <p:spPr>
          <a:xfrm>
            <a:off x="958842" y="2891354"/>
            <a:ext cx="793023" cy="663926"/>
          </a:xfrm>
          <a:prstGeom prst="rect">
            <a:avLst/>
          </a:prstGeom>
        </p:spPr>
      </p:pic>
      <p:sp>
        <p:nvSpPr>
          <p:cNvPr id="10" name="TextBox 7"/>
          <p:cNvSpPr txBox="1">
            <a:spLocks noChangeArrowheads="1"/>
          </p:cNvSpPr>
          <p:nvPr>
            <p:custDataLst>
              <p:tags r:id="rId5"/>
            </p:custDataLst>
          </p:nvPr>
        </p:nvSpPr>
        <p:spPr bwMode="auto">
          <a:xfrm>
            <a:off x="260033" y="210185"/>
            <a:ext cx="7247890" cy="553720"/>
          </a:xfrm>
          <a:prstGeom prst="rect">
            <a:avLst/>
          </a:prstGeom>
          <a:noFill/>
        </p:spPr>
        <p:txBody>
          <a:bodyPr wrap="square" lIns="0" tIns="0" rIns="0" bIns="0" rtlCol="0">
            <a:spAutoFit/>
            <a:scene3d>
              <a:camera prst="orthographicFront"/>
              <a:lightRig rig="threePt" dir="t"/>
            </a:scene3d>
            <a:sp3d contourW="12700"/>
          </a:bodyPr>
          <a:lstStyle/>
          <a:p>
            <a:pPr lvl="0" algn="l">
              <a:buClrTx/>
              <a:buSzTx/>
              <a:buFontTx/>
            </a:pPr>
            <a:r>
              <a:rPr lang="zh-CN" altLang="en-US" sz="3600" b="1" dirty="0">
                <a:solidFill>
                  <a:schemeClr val="bg1"/>
                </a:solidFill>
                <a:latin typeface="微软雅黑" pitchFamily="34" charset="-122"/>
                <a:ea typeface="微软雅黑" pitchFamily="34" charset="-122"/>
                <a:cs typeface="思源黑体 CN Normal" panose="020B0400000000000000" pitchFamily="34" charset="-122"/>
                <a:sym typeface="+mn-ea"/>
              </a:rPr>
              <a:t>生态文明建设取得新进展</a:t>
            </a:r>
            <a:endParaRPr lang="zh-CN" altLang="en-US" sz="3600" b="1" dirty="0">
              <a:solidFill>
                <a:schemeClr val="bg1"/>
              </a:solidFill>
              <a:latin typeface="微软雅黑" pitchFamily="34" charset="-122"/>
              <a:ea typeface="微软雅黑" pitchFamily="34" charset="-122"/>
              <a:cs typeface="思源黑体 CN Normal" panose="020B0400000000000000" pitchFamily="34" charset="-122"/>
              <a:sym typeface="+mn-ea"/>
            </a:endParaRPr>
          </a:p>
        </p:txBody>
      </p:sp>
      <p:sp>
        <p:nvSpPr>
          <p:cNvPr id="17" name="矩形 16"/>
          <p:cNvSpPr/>
          <p:nvPr>
            <p:custDataLst>
              <p:tags r:id="rId6"/>
            </p:custDataLst>
          </p:nvPr>
        </p:nvSpPr>
        <p:spPr>
          <a:xfrm>
            <a:off x="318" y="609600"/>
            <a:ext cx="12192000" cy="177800"/>
          </a:xfrm>
          <a:prstGeom prst="rect">
            <a:avLst/>
          </a:prstGeom>
          <a:solidFill>
            <a:srgbClr val="F1C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custDataLst>
              <p:tags r:id="rId7"/>
            </p:custDataLst>
          </p:nvPr>
        </p:nvSpPr>
        <p:spPr>
          <a:xfrm>
            <a:off x="318" y="558800"/>
            <a:ext cx="12192000" cy="177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Box 7"/>
          <p:cNvSpPr txBox="1">
            <a:spLocks noChangeArrowheads="1"/>
          </p:cNvSpPr>
          <p:nvPr>
            <p:custDataLst>
              <p:tags r:id="rId8"/>
            </p:custDataLst>
          </p:nvPr>
        </p:nvSpPr>
        <p:spPr bwMode="auto">
          <a:xfrm>
            <a:off x="3627755" y="349885"/>
            <a:ext cx="5470525" cy="553720"/>
          </a:xfrm>
          <a:prstGeom prst="rect">
            <a:avLst/>
          </a:prstGeom>
          <a:solidFill>
            <a:schemeClr val="bg1"/>
          </a:solidFill>
        </p:spPr>
        <p:txBody>
          <a:bodyPr wrap="square" lIns="0" tIns="0" rIns="0" bIns="0" rtlCol="0">
            <a:spAutoFit/>
            <a:scene3d>
              <a:camera prst="orthographicFront"/>
              <a:lightRig rig="threePt" dir="t"/>
            </a:scene3d>
            <a:sp3d contourW="12700"/>
          </a:bodyPr>
          <a:lstStyle/>
          <a:p>
            <a:pPr lvl="0" algn="ctr">
              <a:buClrTx/>
              <a:buSzTx/>
              <a:buFontTx/>
            </a:pPr>
            <a:r>
              <a:rPr lang="zh-CN" altLang="en-US" sz="3600" b="1" dirty="0">
                <a:latin typeface="微软雅黑" pitchFamily="34" charset="-122"/>
                <a:ea typeface="微软雅黑" pitchFamily="34" charset="-122"/>
                <a:cs typeface="思源黑体 CN Normal" panose="020B0400000000000000" pitchFamily="34" charset="-122"/>
                <a:sym typeface="+mn-ea"/>
              </a:rPr>
              <a:t>四、改革开放活力更强</a:t>
            </a:r>
            <a:endParaRPr lang="zh-CN" altLang="en-US" sz="3600" b="1" dirty="0">
              <a:solidFill>
                <a:schemeClr val="tx1"/>
              </a:solidFill>
              <a:latin typeface="微软雅黑" pitchFamily="34" charset="-122"/>
              <a:ea typeface="微软雅黑" pitchFamily="34" charset="-122"/>
              <a:cs typeface="思源黑体 CN Normal" panose="020B0400000000000000" pitchFamily="34" charset="-122"/>
              <a:sym typeface="+mn-ea"/>
            </a:endParaRPr>
          </a:p>
        </p:txBody>
      </p:sp>
      <p:pic>
        <p:nvPicPr>
          <p:cNvPr id="2" name="图片 1"/>
          <p:cNvPicPr>
            <a:picLocks noChangeAspect="1"/>
          </p:cNvPicPr>
          <p:nvPr>
            <p:custDataLst>
              <p:tags r:id="rId9"/>
            </p:custDataLst>
          </p:nvPr>
        </p:nvPicPr>
        <p:blipFill>
          <a:blip r:embed="rId10">
            <a:extLst>
              <a:ext uri="{BEBA8EAE-BF5A-486C-A8C5-ECC9F3942E4B}">
                <a14:imgProps xmlns:a14="http://schemas.microsoft.com/office/drawing/2010/main">
                  <a14:imgLayer r:embed="rId11">
                    <a14:imgEffect>
                      <a14:brightnessContrast bright="20000"/>
                    </a14:imgEffect>
                    <a14:imgEffect>
                      <a14:colorTemperature colorTemp="11200"/>
                    </a14:imgEffect>
                    <a14:imgEffect>
                      <a14:saturation sat="66000"/>
                    </a14:imgEffect>
                    <a14:imgEffect>
                      <a14:sharpenSoften amount="25000"/>
                    </a14:imgEffect>
                  </a14:imgLayer>
                </a14:imgProps>
              </a:ext>
            </a:extLst>
          </a:blip>
          <a:stretch>
            <a:fillRect/>
          </a:stretch>
        </p:blipFill>
        <p:spPr>
          <a:xfrm>
            <a:off x="8819205" y="1493371"/>
            <a:ext cx="2601874" cy="4795358"/>
          </a:xfrm>
          <a:prstGeom prst="rect">
            <a:avLst/>
          </a:prstGeom>
        </p:spPr>
      </p:pic>
      <p:pic>
        <p:nvPicPr>
          <p:cNvPr id="3" name="图片 2" descr="6085b1ebcc2a4f65a85ca8238045cb60"/>
          <p:cNvPicPr>
            <a:picLocks noChangeAspect="1"/>
          </p:cNvPicPr>
          <p:nvPr>
            <p:custDataLst>
              <p:tags r:id="rId12"/>
            </p:custDataLst>
          </p:nvPr>
        </p:nvPicPr>
        <p:blipFill>
          <a:blip r:embed="rId13"/>
          <a:stretch>
            <a:fillRect/>
          </a:stretch>
        </p:blipFill>
        <p:spPr>
          <a:xfrm>
            <a:off x="6096318" y="1502560"/>
            <a:ext cx="2651925" cy="2208746"/>
          </a:xfrm>
          <a:prstGeom prst="rect">
            <a:avLst/>
          </a:prstGeom>
        </p:spPr>
      </p:pic>
      <p:pic>
        <p:nvPicPr>
          <p:cNvPr id="6" name="图片 5"/>
          <p:cNvPicPr>
            <a:picLocks noChangeAspect="1"/>
          </p:cNvPicPr>
          <p:nvPr>
            <p:custDataLst>
              <p:tags r:id="rId14"/>
            </p:custDataLst>
          </p:nvPr>
        </p:nvPicPr>
        <p:blipFill>
          <a:blip r:embed="rId15">
            <a:extLst>
              <a:ext uri="{BEBA8EAE-BF5A-486C-A8C5-ECC9F3942E4B}">
                <a14:imgProps xmlns:a14="http://schemas.microsoft.com/office/drawing/2010/main">
                  <a14:imgLayer r:embed="rId16">
                    <a14:imgEffect>
                      <a14:brightnessContrast contrast="20000"/>
                    </a14:imgEffect>
                  </a14:imgLayer>
                </a14:imgProps>
              </a:ext>
            </a:extLst>
          </a:blip>
          <a:stretch>
            <a:fillRect/>
          </a:stretch>
        </p:blipFill>
        <p:spPr>
          <a:xfrm>
            <a:off x="6611620" y="3791585"/>
            <a:ext cx="2136775" cy="2496820"/>
          </a:xfrm>
          <a:prstGeom prst="rect">
            <a:avLst/>
          </a:prstGeom>
        </p:spPr>
      </p:pic>
    </p:spTree>
    <p:custDataLst>
      <p:tags r:id="rId17"/>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771525" y="1989455"/>
            <a:ext cx="9831070" cy="737235"/>
          </a:xfrm>
          <a:prstGeom prst="rect">
            <a:avLst/>
          </a:prstGeom>
          <a:noFill/>
          <a:ln>
            <a:noFill/>
          </a:ln>
        </p:spPr>
        <p:txBody>
          <a:bodyPr wrap="square">
            <a:spAutoFit/>
          </a:bodyPr>
          <a:lstStyle/>
          <a:p>
            <a:pPr indent="0" algn="ctr" fontAlgn="auto">
              <a:lnSpc>
                <a:spcPct val="150000"/>
              </a:lnSpc>
            </a:pPr>
            <a:r>
              <a:rPr lang="zh-CN" altLang="zh-CN" sz="2800" b="1" kern="100" dirty="0">
                <a:solidFill>
                  <a:schemeClr val="tx1"/>
                </a:solidFill>
                <a:latin typeface="微软雅黑" pitchFamily="34" charset="-122"/>
                <a:ea typeface="微软雅黑" pitchFamily="34" charset="-122"/>
              </a:rPr>
              <a:t>抓历史遗留问题就是抓发展</a:t>
            </a:r>
            <a:r>
              <a:rPr lang="zh-CN" altLang="en-US" sz="2800" b="1" kern="100" dirty="0">
                <a:solidFill>
                  <a:schemeClr val="tx1"/>
                </a:solidFill>
                <a:latin typeface="微软雅黑" pitchFamily="34" charset="-122"/>
                <a:ea typeface="微软雅黑" pitchFamily="34" charset="-122"/>
              </a:rPr>
              <a:t>，</a:t>
            </a:r>
            <a:r>
              <a:rPr lang="zh-CN" altLang="zh-CN" sz="2800" b="1" kern="100" dirty="0">
                <a:solidFill>
                  <a:schemeClr val="tx1"/>
                </a:solidFill>
                <a:latin typeface="微软雅黑" pitchFamily="34" charset="-122"/>
                <a:ea typeface="微软雅黑" pitchFamily="34" charset="-122"/>
              </a:rPr>
              <a:t>好的营商环境就是生产力。</a:t>
            </a:r>
            <a:endParaRPr lang="zh-CN" altLang="zh-CN" sz="2800" b="1" kern="100" dirty="0">
              <a:solidFill>
                <a:schemeClr val="tx1"/>
              </a:solidFill>
              <a:effectLst/>
              <a:latin typeface="微软雅黑" pitchFamily="34" charset="-122"/>
              <a:ea typeface="微软雅黑" pitchFamily="34" charset="-122"/>
            </a:endParaRPr>
          </a:p>
        </p:txBody>
      </p:sp>
      <p:grpSp>
        <p:nvGrpSpPr>
          <p:cNvPr id="36" name="组合 35"/>
          <p:cNvGrpSpPr/>
          <p:nvPr/>
        </p:nvGrpSpPr>
        <p:grpSpPr>
          <a:xfrm>
            <a:off x="8269605" y="3644265"/>
            <a:ext cx="1239520" cy="1264285"/>
            <a:chOff x="2690289" y="4515730"/>
            <a:chExt cx="1239207" cy="1264534"/>
          </a:xfrm>
        </p:grpSpPr>
        <p:sp>
          <p:nvSpPr>
            <p:cNvPr id="38" name="缺角矩形 37"/>
            <p:cNvSpPr/>
            <p:nvPr/>
          </p:nvSpPr>
          <p:spPr>
            <a:xfrm>
              <a:off x="2690289" y="4515730"/>
              <a:ext cx="1239207" cy="1264534"/>
            </a:xfrm>
            <a:prstGeom prst="plaque">
              <a:avLst/>
            </a:prstGeom>
            <a:solidFill>
              <a:srgbClr val="CC00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9" name="iconfont-1187-868319"/>
            <p:cNvSpPr>
              <a:spLocks noChangeAspect="1"/>
            </p:cNvSpPr>
            <p:nvPr/>
          </p:nvSpPr>
          <p:spPr bwMode="auto">
            <a:xfrm>
              <a:off x="3047980" y="4663713"/>
              <a:ext cx="609685" cy="947860"/>
            </a:xfrm>
            <a:custGeom>
              <a:avLst/>
              <a:gdLst>
                <a:gd name="connsiteX0" fmla="*/ 147788 w 390121"/>
                <a:gd name="connsiteY0" fmla="*/ 380983 h 606510"/>
                <a:gd name="connsiteX1" fmla="*/ 203660 w 390121"/>
                <a:gd name="connsiteY1" fmla="*/ 408416 h 606510"/>
                <a:gd name="connsiteX2" fmla="*/ 152397 w 390121"/>
                <a:gd name="connsiteY2" fmla="*/ 553957 h 606510"/>
                <a:gd name="connsiteX3" fmla="*/ 145206 w 390121"/>
                <a:gd name="connsiteY3" fmla="*/ 559020 h 606510"/>
                <a:gd name="connsiteX4" fmla="*/ 145114 w 390121"/>
                <a:gd name="connsiteY4" fmla="*/ 559020 h 606510"/>
                <a:gd name="connsiteX5" fmla="*/ 137922 w 390121"/>
                <a:gd name="connsiteY5" fmla="*/ 554049 h 606510"/>
                <a:gd name="connsiteX6" fmla="*/ 110908 w 390121"/>
                <a:gd name="connsiteY6" fmla="*/ 479944 h 606510"/>
                <a:gd name="connsiteX7" fmla="*/ 106298 w 390121"/>
                <a:gd name="connsiteY7" fmla="*/ 475341 h 606510"/>
                <a:gd name="connsiteX8" fmla="*/ 103717 w 390121"/>
                <a:gd name="connsiteY8" fmla="*/ 474881 h 606510"/>
                <a:gd name="connsiteX9" fmla="*/ 99752 w 390121"/>
                <a:gd name="connsiteY9" fmla="*/ 475985 h 606510"/>
                <a:gd name="connsiteX10" fmla="*/ 32170 w 390121"/>
                <a:gd name="connsiteY10" fmla="*/ 516858 h 606510"/>
                <a:gd name="connsiteX11" fmla="*/ 28206 w 390121"/>
                <a:gd name="connsiteY11" fmla="*/ 517963 h 606510"/>
                <a:gd name="connsiteX12" fmla="*/ 23411 w 390121"/>
                <a:gd name="connsiteY12" fmla="*/ 516214 h 606510"/>
                <a:gd name="connsiteX13" fmla="*/ 20922 w 390121"/>
                <a:gd name="connsiteY13" fmla="*/ 507745 h 606510"/>
                <a:gd name="connsiteX14" fmla="*/ 65638 w 390121"/>
                <a:gd name="connsiteY14" fmla="*/ 381167 h 606510"/>
                <a:gd name="connsiteX15" fmla="*/ 68773 w 390121"/>
                <a:gd name="connsiteY15" fmla="*/ 383192 h 606510"/>
                <a:gd name="connsiteX16" fmla="*/ 106298 w 390121"/>
                <a:gd name="connsiteY16" fmla="*/ 392950 h 606510"/>
                <a:gd name="connsiteX17" fmla="*/ 147788 w 390121"/>
                <a:gd name="connsiteY17" fmla="*/ 380983 h 606510"/>
                <a:gd name="connsiteX18" fmla="*/ 318116 w 390121"/>
                <a:gd name="connsiteY18" fmla="*/ 352192 h 606510"/>
                <a:gd name="connsiteX19" fmla="*/ 389716 w 390121"/>
                <a:gd name="connsiteY19" fmla="*/ 555241 h 606510"/>
                <a:gd name="connsiteX20" fmla="*/ 387321 w 390121"/>
                <a:gd name="connsiteY20" fmla="*/ 563710 h 606510"/>
                <a:gd name="connsiteX21" fmla="*/ 378566 w 390121"/>
                <a:gd name="connsiteY21" fmla="*/ 564262 h 606510"/>
                <a:gd name="connsiteX22" fmla="*/ 310928 w 390121"/>
                <a:gd name="connsiteY22" fmla="*/ 523486 h 606510"/>
                <a:gd name="connsiteX23" fmla="*/ 304477 w 390121"/>
                <a:gd name="connsiteY23" fmla="*/ 522842 h 606510"/>
                <a:gd name="connsiteX24" fmla="*/ 299870 w 390121"/>
                <a:gd name="connsiteY24" fmla="*/ 527352 h 606510"/>
                <a:gd name="connsiteX25" fmla="*/ 272778 w 390121"/>
                <a:gd name="connsiteY25" fmla="*/ 601448 h 606510"/>
                <a:gd name="connsiteX26" fmla="*/ 265590 w 390121"/>
                <a:gd name="connsiteY26" fmla="*/ 606510 h 606510"/>
                <a:gd name="connsiteX27" fmla="*/ 258402 w 390121"/>
                <a:gd name="connsiteY27" fmla="*/ 601356 h 606510"/>
                <a:gd name="connsiteX28" fmla="*/ 218409 w 390121"/>
                <a:gd name="connsiteY28" fmla="*/ 488049 h 606510"/>
                <a:gd name="connsiteX29" fmla="*/ 251122 w 390121"/>
                <a:gd name="connsiteY29" fmla="*/ 395361 h 606510"/>
                <a:gd name="connsiteX30" fmla="*/ 281348 w 390121"/>
                <a:gd name="connsiteY30" fmla="*/ 354953 h 606510"/>
                <a:gd name="connsiteX31" fmla="*/ 294986 w 390121"/>
                <a:gd name="connsiteY31" fmla="*/ 356150 h 606510"/>
                <a:gd name="connsiteX32" fmla="*/ 318116 w 390121"/>
                <a:gd name="connsiteY32" fmla="*/ 352192 h 606510"/>
                <a:gd name="connsiteX33" fmla="*/ 182774 w 390121"/>
                <a:gd name="connsiteY33" fmla="*/ 111352 h 606510"/>
                <a:gd name="connsiteX34" fmla="*/ 255739 w 390121"/>
                <a:gd name="connsiteY34" fmla="*/ 184211 h 606510"/>
                <a:gd name="connsiteX35" fmla="*/ 182774 w 390121"/>
                <a:gd name="connsiteY35" fmla="*/ 257070 h 606510"/>
                <a:gd name="connsiteX36" fmla="*/ 109809 w 390121"/>
                <a:gd name="connsiteY36" fmla="*/ 184211 h 606510"/>
                <a:gd name="connsiteX37" fmla="*/ 182774 w 390121"/>
                <a:gd name="connsiteY37" fmla="*/ 111352 h 606510"/>
                <a:gd name="connsiteX38" fmla="*/ 182777 w 390121"/>
                <a:gd name="connsiteY38" fmla="*/ 71066 h 606510"/>
                <a:gd name="connsiteX39" fmla="*/ 69399 w 390121"/>
                <a:gd name="connsiteY39" fmla="*/ 184200 h 606510"/>
                <a:gd name="connsiteX40" fmla="*/ 182777 w 390121"/>
                <a:gd name="connsiteY40" fmla="*/ 297427 h 606510"/>
                <a:gd name="connsiteX41" fmla="*/ 296064 w 390121"/>
                <a:gd name="connsiteY41" fmla="*/ 184200 h 606510"/>
                <a:gd name="connsiteX42" fmla="*/ 182777 w 390121"/>
                <a:gd name="connsiteY42" fmla="*/ 71066 h 606510"/>
                <a:gd name="connsiteX43" fmla="*/ 237168 w 390121"/>
                <a:gd name="connsiteY43" fmla="*/ 29923 h 606510"/>
                <a:gd name="connsiteX44" fmla="*/ 237982 w 390121"/>
                <a:gd name="connsiteY44" fmla="*/ 29923 h 606510"/>
                <a:gd name="connsiteX45" fmla="*/ 238729 w 390121"/>
                <a:gd name="connsiteY45" fmla="*/ 31391 h 606510"/>
                <a:gd name="connsiteX46" fmla="*/ 238729 w 390121"/>
                <a:gd name="connsiteY46" fmla="*/ 31483 h 606510"/>
                <a:gd name="connsiteX47" fmla="*/ 239812 w 390121"/>
                <a:gd name="connsiteY47" fmla="*/ 33022 h 606510"/>
                <a:gd name="connsiteX48" fmla="*/ 237168 w 390121"/>
                <a:gd name="connsiteY48" fmla="*/ 33022 h 606510"/>
                <a:gd name="connsiteX49" fmla="*/ 237657 w 390121"/>
                <a:gd name="connsiteY49" fmla="*/ 29285 h 606510"/>
                <a:gd name="connsiteX50" fmla="*/ 241131 w 390121"/>
                <a:gd name="connsiteY50" fmla="*/ 29285 h 606510"/>
                <a:gd name="connsiteX51" fmla="*/ 241131 w 390121"/>
                <a:gd name="connsiteY51" fmla="*/ 33660 h 606510"/>
                <a:gd name="connsiteX52" fmla="*/ 240261 w 390121"/>
                <a:gd name="connsiteY52" fmla="*/ 33660 h 606510"/>
                <a:gd name="connsiteX53" fmla="*/ 239812 w 390121"/>
                <a:gd name="connsiteY53" fmla="*/ 33022 h 606510"/>
                <a:gd name="connsiteX54" fmla="*/ 240578 w 390121"/>
                <a:gd name="connsiteY54" fmla="*/ 33022 h 606510"/>
                <a:gd name="connsiteX55" fmla="*/ 240578 w 390121"/>
                <a:gd name="connsiteY55" fmla="*/ 29923 h 606510"/>
                <a:gd name="connsiteX56" fmla="*/ 237982 w 390121"/>
                <a:gd name="connsiteY56" fmla="*/ 29923 h 606510"/>
                <a:gd name="connsiteX57" fmla="*/ 201950 w 390121"/>
                <a:gd name="connsiteY57" fmla="*/ 0 h 606510"/>
                <a:gd name="connsiteX58" fmla="*/ 207757 w 390121"/>
                <a:gd name="connsiteY58" fmla="*/ 460 h 606510"/>
                <a:gd name="connsiteX59" fmla="*/ 228290 w 390121"/>
                <a:gd name="connsiteY59" fmla="*/ 10885 h 606510"/>
                <a:gd name="connsiteX60" fmla="*/ 237657 w 390121"/>
                <a:gd name="connsiteY60" fmla="*/ 29285 h 606510"/>
                <a:gd name="connsiteX61" fmla="*/ 236615 w 390121"/>
                <a:gd name="connsiteY61" fmla="*/ 29285 h 606510"/>
                <a:gd name="connsiteX62" fmla="*/ 236615 w 390121"/>
                <a:gd name="connsiteY62" fmla="*/ 33660 h 606510"/>
                <a:gd name="connsiteX63" fmla="*/ 240261 w 390121"/>
                <a:gd name="connsiteY63" fmla="*/ 33660 h 606510"/>
                <a:gd name="connsiteX64" fmla="*/ 252648 w 390121"/>
                <a:gd name="connsiteY64" fmla="*/ 51274 h 606510"/>
                <a:gd name="connsiteX65" fmla="*/ 265922 w 390121"/>
                <a:gd name="connsiteY65" fmla="*/ 54680 h 606510"/>
                <a:gd name="connsiteX66" fmla="*/ 276799 w 390121"/>
                <a:gd name="connsiteY66" fmla="*/ 52471 h 606510"/>
                <a:gd name="connsiteX67" fmla="*/ 291455 w 390121"/>
                <a:gd name="connsiteY67" fmla="*/ 49433 h 606510"/>
                <a:gd name="connsiteX68" fmla="*/ 319569 w 390121"/>
                <a:gd name="connsiteY68" fmla="*/ 62229 h 606510"/>
                <a:gd name="connsiteX69" fmla="*/ 323348 w 390121"/>
                <a:gd name="connsiteY69" fmla="*/ 105862 h 606510"/>
                <a:gd name="connsiteX70" fmla="*/ 321228 w 390121"/>
                <a:gd name="connsiteY70" fmla="*/ 129981 h 606510"/>
                <a:gd name="connsiteX71" fmla="*/ 339019 w 390121"/>
                <a:gd name="connsiteY71" fmla="*/ 146366 h 606510"/>
                <a:gd name="connsiteX72" fmla="*/ 365474 w 390121"/>
                <a:gd name="connsiteY72" fmla="*/ 181347 h 606510"/>
                <a:gd name="connsiteX73" fmla="*/ 340217 w 390121"/>
                <a:gd name="connsiteY73" fmla="*/ 217156 h 606510"/>
                <a:gd name="connsiteX74" fmla="*/ 323164 w 390121"/>
                <a:gd name="connsiteY74" fmla="*/ 234278 h 606510"/>
                <a:gd name="connsiteX75" fmla="*/ 326114 w 390121"/>
                <a:gd name="connsiteY75" fmla="*/ 258212 h 606510"/>
                <a:gd name="connsiteX76" fmla="*/ 323901 w 390121"/>
                <a:gd name="connsiteY76" fmla="*/ 302030 h 606510"/>
                <a:gd name="connsiteX77" fmla="*/ 294958 w 390121"/>
                <a:gd name="connsiteY77" fmla="*/ 315838 h 606510"/>
                <a:gd name="connsiteX78" fmla="*/ 281592 w 390121"/>
                <a:gd name="connsiteY78" fmla="*/ 313353 h 606510"/>
                <a:gd name="connsiteX79" fmla="*/ 281592 w 390121"/>
                <a:gd name="connsiteY79" fmla="*/ 313260 h 606510"/>
                <a:gd name="connsiteX80" fmla="*/ 271637 w 390121"/>
                <a:gd name="connsiteY80" fmla="*/ 311419 h 606510"/>
                <a:gd name="connsiteX81" fmla="*/ 257441 w 390121"/>
                <a:gd name="connsiteY81" fmla="*/ 315378 h 606510"/>
                <a:gd name="connsiteX82" fmla="*/ 244352 w 390121"/>
                <a:gd name="connsiteY82" fmla="*/ 335722 h 606510"/>
                <a:gd name="connsiteX83" fmla="*/ 214486 w 390121"/>
                <a:gd name="connsiteY83" fmla="*/ 367757 h 606510"/>
                <a:gd name="connsiteX84" fmla="*/ 207297 w 390121"/>
                <a:gd name="connsiteY84" fmla="*/ 368493 h 606510"/>
                <a:gd name="connsiteX85" fmla="*/ 174758 w 390121"/>
                <a:gd name="connsiteY85" fmla="*/ 349254 h 606510"/>
                <a:gd name="connsiteX86" fmla="*/ 174666 w 390121"/>
                <a:gd name="connsiteY86" fmla="*/ 349254 h 606510"/>
                <a:gd name="connsiteX87" fmla="*/ 154940 w 390121"/>
                <a:gd name="connsiteY87" fmla="*/ 335354 h 606510"/>
                <a:gd name="connsiteX88" fmla="*/ 150607 w 390121"/>
                <a:gd name="connsiteY88" fmla="*/ 335077 h 606510"/>
                <a:gd name="connsiteX89" fmla="*/ 131803 w 390121"/>
                <a:gd name="connsiteY89" fmla="*/ 342534 h 606510"/>
                <a:gd name="connsiteX90" fmla="*/ 106270 w 390121"/>
                <a:gd name="connsiteY90" fmla="*/ 352568 h 606510"/>
                <a:gd name="connsiteX91" fmla="*/ 88295 w 390121"/>
                <a:gd name="connsiteY91" fmla="*/ 347965 h 606510"/>
                <a:gd name="connsiteX92" fmla="*/ 69675 w 390121"/>
                <a:gd name="connsiteY92" fmla="*/ 308658 h 606510"/>
                <a:gd name="connsiteX93" fmla="*/ 63500 w 390121"/>
                <a:gd name="connsiteY93" fmla="*/ 284908 h 606510"/>
                <a:gd name="connsiteX94" fmla="*/ 42760 w 390121"/>
                <a:gd name="connsiteY94" fmla="*/ 275426 h 606510"/>
                <a:gd name="connsiteX95" fmla="*/ 41193 w 390121"/>
                <a:gd name="connsiteY95" fmla="*/ 275518 h 606510"/>
                <a:gd name="connsiteX96" fmla="*/ 39165 w 390121"/>
                <a:gd name="connsiteY96" fmla="*/ 275518 h 606510"/>
                <a:gd name="connsiteX97" fmla="*/ 4414 w 390121"/>
                <a:gd name="connsiteY97" fmla="*/ 251676 h 606510"/>
                <a:gd name="connsiteX98" fmla="*/ 15752 w 390121"/>
                <a:gd name="connsiteY98" fmla="*/ 209423 h 606510"/>
                <a:gd name="connsiteX99" fmla="*/ 25983 w 390121"/>
                <a:gd name="connsiteY99" fmla="*/ 187514 h 606510"/>
                <a:gd name="connsiteX100" fmla="*/ 15014 w 390121"/>
                <a:gd name="connsiteY100" fmla="*/ 166066 h 606510"/>
                <a:gd name="connsiteX101" fmla="*/ 14922 w 390121"/>
                <a:gd name="connsiteY101" fmla="*/ 165974 h 606510"/>
                <a:gd name="connsiteX102" fmla="*/ 2017 w 390121"/>
                <a:gd name="connsiteY102" fmla="*/ 124089 h 606510"/>
                <a:gd name="connsiteX103" fmla="*/ 37229 w 390121"/>
                <a:gd name="connsiteY103" fmla="*/ 99050 h 606510"/>
                <a:gd name="connsiteX104" fmla="*/ 37966 w 390121"/>
                <a:gd name="connsiteY104" fmla="*/ 99050 h 606510"/>
                <a:gd name="connsiteX105" fmla="*/ 38519 w 390121"/>
                <a:gd name="connsiteY105" fmla="*/ 99050 h 606510"/>
                <a:gd name="connsiteX106" fmla="*/ 59905 w 390121"/>
                <a:gd name="connsiteY106" fmla="*/ 88832 h 606510"/>
                <a:gd name="connsiteX107" fmla="*/ 65343 w 390121"/>
                <a:gd name="connsiteY107" fmla="*/ 65266 h 606510"/>
                <a:gd name="connsiteX108" fmla="*/ 82304 w 390121"/>
                <a:gd name="connsiteY108" fmla="*/ 24947 h 606510"/>
                <a:gd name="connsiteX109" fmla="*/ 101569 w 390121"/>
                <a:gd name="connsiteY109" fmla="*/ 19608 h 606510"/>
                <a:gd name="connsiteX110" fmla="*/ 126088 w 390121"/>
                <a:gd name="connsiteY110" fmla="*/ 28721 h 606510"/>
                <a:gd name="connsiteX111" fmla="*/ 144155 w 390121"/>
                <a:gd name="connsiteY111" fmla="*/ 35533 h 606510"/>
                <a:gd name="connsiteX112" fmla="*/ 149409 w 390121"/>
                <a:gd name="connsiteY112" fmla="*/ 34981 h 606510"/>
                <a:gd name="connsiteX113" fmla="*/ 168674 w 390121"/>
                <a:gd name="connsiteY113" fmla="*/ 20436 h 606510"/>
                <a:gd name="connsiteX114" fmla="*/ 201950 w 390121"/>
                <a:gd name="connsiteY114" fmla="*/ 0 h 60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90121" h="606510">
                  <a:moveTo>
                    <a:pt x="147788" y="380983"/>
                  </a:moveTo>
                  <a:cubicBezTo>
                    <a:pt x="161617" y="397461"/>
                    <a:pt x="181901" y="407311"/>
                    <a:pt x="203660" y="408416"/>
                  </a:cubicBezTo>
                  <a:lnTo>
                    <a:pt x="152397" y="553957"/>
                  </a:lnTo>
                  <a:cubicBezTo>
                    <a:pt x="151291" y="556995"/>
                    <a:pt x="148433" y="559020"/>
                    <a:pt x="145206" y="559020"/>
                  </a:cubicBezTo>
                  <a:lnTo>
                    <a:pt x="145114" y="559020"/>
                  </a:lnTo>
                  <a:cubicBezTo>
                    <a:pt x="141887" y="559020"/>
                    <a:pt x="139029" y="556995"/>
                    <a:pt x="137922" y="554049"/>
                  </a:cubicBezTo>
                  <a:lnTo>
                    <a:pt x="110908" y="479944"/>
                  </a:lnTo>
                  <a:cubicBezTo>
                    <a:pt x="110078" y="477734"/>
                    <a:pt x="108419" y="476077"/>
                    <a:pt x="106298" y="475341"/>
                  </a:cubicBezTo>
                  <a:cubicBezTo>
                    <a:pt x="105376" y="475065"/>
                    <a:pt x="104546" y="474881"/>
                    <a:pt x="103717" y="474881"/>
                  </a:cubicBezTo>
                  <a:cubicBezTo>
                    <a:pt x="102334" y="474881"/>
                    <a:pt x="100951" y="475249"/>
                    <a:pt x="99752" y="475985"/>
                  </a:cubicBezTo>
                  <a:lnTo>
                    <a:pt x="32170" y="516858"/>
                  </a:lnTo>
                  <a:cubicBezTo>
                    <a:pt x="30880" y="517595"/>
                    <a:pt x="29589" y="517963"/>
                    <a:pt x="28206" y="517963"/>
                  </a:cubicBezTo>
                  <a:cubicBezTo>
                    <a:pt x="26454" y="517963"/>
                    <a:pt x="24794" y="517318"/>
                    <a:pt x="23411" y="516214"/>
                  </a:cubicBezTo>
                  <a:cubicBezTo>
                    <a:pt x="20830" y="514189"/>
                    <a:pt x="19908" y="510782"/>
                    <a:pt x="20922" y="507745"/>
                  </a:cubicBezTo>
                  <a:lnTo>
                    <a:pt x="65638" y="381167"/>
                  </a:lnTo>
                  <a:cubicBezTo>
                    <a:pt x="66653" y="381904"/>
                    <a:pt x="67667" y="382640"/>
                    <a:pt x="68773" y="383192"/>
                  </a:cubicBezTo>
                  <a:cubicBezTo>
                    <a:pt x="80206" y="389544"/>
                    <a:pt x="93206" y="392950"/>
                    <a:pt x="106298" y="392950"/>
                  </a:cubicBezTo>
                  <a:cubicBezTo>
                    <a:pt x="121142" y="392950"/>
                    <a:pt x="135433" y="388716"/>
                    <a:pt x="147788" y="380983"/>
                  </a:cubicBezTo>
                  <a:close/>
                  <a:moveTo>
                    <a:pt x="318116" y="352192"/>
                  </a:moveTo>
                  <a:lnTo>
                    <a:pt x="389716" y="555241"/>
                  </a:lnTo>
                  <a:cubicBezTo>
                    <a:pt x="390730" y="558279"/>
                    <a:pt x="389809" y="561592"/>
                    <a:pt x="387321" y="563710"/>
                  </a:cubicBezTo>
                  <a:cubicBezTo>
                    <a:pt x="384832" y="565734"/>
                    <a:pt x="381331" y="565919"/>
                    <a:pt x="378566" y="564262"/>
                  </a:cubicBezTo>
                  <a:lnTo>
                    <a:pt x="310928" y="523486"/>
                  </a:lnTo>
                  <a:cubicBezTo>
                    <a:pt x="308993" y="522290"/>
                    <a:pt x="306597" y="522013"/>
                    <a:pt x="304477" y="522842"/>
                  </a:cubicBezTo>
                  <a:cubicBezTo>
                    <a:pt x="302266" y="523578"/>
                    <a:pt x="300607" y="525235"/>
                    <a:pt x="299870" y="527352"/>
                  </a:cubicBezTo>
                  <a:lnTo>
                    <a:pt x="272778" y="601448"/>
                  </a:lnTo>
                  <a:cubicBezTo>
                    <a:pt x="271672" y="604485"/>
                    <a:pt x="268815" y="606510"/>
                    <a:pt x="265590" y="606510"/>
                  </a:cubicBezTo>
                  <a:cubicBezTo>
                    <a:pt x="262365" y="606510"/>
                    <a:pt x="259508" y="604393"/>
                    <a:pt x="258402" y="601356"/>
                  </a:cubicBezTo>
                  <a:lnTo>
                    <a:pt x="218409" y="488049"/>
                  </a:lnTo>
                  <a:lnTo>
                    <a:pt x="251122" y="395361"/>
                  </a:lnTo>
                  <a:cubicBezTo>
                    <a:pt x="265314" y="385788"/>
                    <a:pt x="276003" y="371613"/>
                    <a:pt x="281348" y="354953"/>
                  </a:cubicBezTo>
                  <a:cubicBezTo>
                    <a:pt x="285863" y="355782"/>
                    <a:pt x="290378" y="356150"/>
                    <a:pt x="294986" y="356150"/>
                  </a:cubicBezTo>
                  <a:cubicBezTo>
                    <a:pt x="303003" y="356150"/>
                    <a:pt x="310744" y="354493"/>
                    <a:pt x="318116" y="352192"/>
                  </a:cubicBezTo>
                  <a:close/>
                  <a:moveTo>
                    <a:pt x="182774" y="111352"/>
                  </a:moveTo>
                  <a:cubicBezTo>
                    <a:pt x="223071" y="111352"/>
                    <a:pt x="255739" y="143972"/>
                    <a:pt x="255739" y="184211"/>
                  </a:cubicBezTo>
                  <a:cubicBezTo>
                    <a:pt x="255739" y="224450"/>
                    <a:pt x="223071" y="257070"/>
                    <a:pt x="182774" y="257070"/>
                  </a:cubicBezTo>
                  <a:cubicBezTo>
                    <a:pt x="142477" y="257070"/>
                    <a:pt x="109809" y="224450"/>
                    <a:pt x="109809" y="184211"/>
                  </a:cubicBezTo>
                  <a:cubicBezTo>
                    <a:pt x="109809" y="143972"/>
                    <a:pt x="142477" y="111352"/>
                    <a:pt x="182774" y="111352"/>
                  </a:cubicBezTo>
                  <a:close/>
                  <a:moveTo>
                    <a:pt x="182777" y="71066"/>
                  </a:moveTo>
                  <a:cubicBezTo>
                    <a:pt x="120281" y="71066"/>
                    <a:pt x="69399" y="121788"/>
                    <a:pt x="69399" y="184200"/>
                  </a:cubicBezTo>
                  <a:cubicBezTo>
                    <a:pt x="69399" y="246613"/>
                    <a:pt x="120281" y="297427"/>
                    <a:pt x="182777" y="297427"/>
                  </a:cubicBezTo>
                  <a:cubicBezTo>
                    <a:pt x="245274" y="297427"/>
                    <a:pt x="296064" y="246613"/>
                    <a:pt x="296064" y="184200"/>
                  </a:cubicBezTo>
                  <a:cubicBezTo>
                    <a:pt x="296064" y="121788"/>
                    <a:pt x="245274" y="71066"/>
                    <a:pt x="182777" y="71066"/>
                  </a:cubicBezTo>
                  <a:close/>
                  <a:moveTo>
                    <a:pt x="237168" y="29923"/>
                  </a:moveTo>
                  <a:lnTo>
                    <a:pt x="237982" y="29923"/>
                  </a:lnTo>
                  <a:lnTo>
                    <a:pt x="238729" y="31391"/>
                  </a:lnTo>
                  <a:lnTo>
                    <a:pt x="238729" y="31483"/>
                  </a:lnTo>
                  <a:lnTo>
                    <a:pt x="239812" y="33022"/>
                  </a:lnTo>
                  <a:lnTo>
                    <a:pt x="237168" y="33022"/>
                  </a:lnTo>
                  <a:close/>
                  <a:moveTo>
                    <a:pt x="237657" y="29285"/>
                  </a:moveTo>
                  <a:lnTo>
                    <a:pt x="241131" y="29285"/>
                  </a:lnTo>
                  <a:lnTo>
                    <a:pt x="241131" y="33660"/>
                  </a:lnTo>
                  <a:lnTo>
                    <a:pt x="240261" y="33660"/>
                  </a:lnTo>
                  <a:lnTo>
                    <a:pt x="239812" y="33022"/>
                  </a:lnTo>
                  <a:lnTo>
                    <a:pt x="240578" y="33022"/>
                  </a:lnTo>
                  <a:lnTo>
                    <a:pt x="240578" y="29923"/>
                  </a:lnTo>
                  <a:lnTo>
                    <a:pt x="237982" y="29923"/>
                  </a:lnTo>
                  <a:close/>
                  <a:moveTo>
                    <a:pt x="201950" y="0"/>
                  </a:moveTo>
                  <a:cubicBezTo>
                    <a:pt x="203886" y="0"/>
                    <a:pt x="205822" y="184"/>
                    <a:pt x="207757" y="460"/>
                  </a:cubicBezTo>
                  <a:cubicBezTo>
                    <a:pt x="215731" y="1703"/>
                    <a:pt x="222852" y="5454"/>
                    <a:pt x="228290" y="10885"/>
                  </a:cubicBezTo>
                  <a:lnTo>
                    <a:pt x="237657" y="29285"/>
                  </a:lnTo>
                  <a:lnTo>
                    <a:pt x="236615" y="29285"/>
                  </a:lnTo>
                  <a:lnTo>
                    <a:pt x="236615" y="33660"/>
                  </a:lnTo>
                  <a:lnTo>
                    <a:pt x="240261" y="33660"/>
                  </a:lnTo>
                  <a:lnTo>
                    <a:pt x="252648" y="51274"/>
                  </a:lnTo>
                  <a:cubicBezTo>
                    <a:pt x="256796" y="53484"/>
                    <a:pt x="261313" y="54680"/>
                    <a:pt x="265922" y="54680"/>
                  </a:cubicBezTo>
                  <a:cubicBezTo>
                    <a:pt x="269609" y="54680"/>
                    <a:pt x="273296" y="53944"/>
                    <a:pt x="276799" y="52471"/>
                  </a:cubicBezTo>
                  <a:cubicBezTo>
                    <a:pt x="281500" y="50446"/>
                    <a:pt x="286477" y="49433"/>
                    <a:pt x="291455" y="49433"/>
                  </a:cubicBezTo>
                  <a:cubicBezTo>
                    <a:pt x="301963" y="49433"/>
                    <a:pt x="312287" y="53944"/>
                    <a:pt x="319569" y="62229"/>
                  </a:cubicBezTo>
                  <a:cubicBezTo>
                    <a:pt x="330170" y="74380"/>
                    <a:pt x="331737" y="92054"/>
                    <a:pt x="323348" y="105862"/>
                  </a:cubicBezTo>
                  <a:cubicBezTo>
                    <a:pt x="319016" y="113135"/>
                    <a:pt x="318186" y="122064"/>
                    <a:pt x="321228" y="129981"/>
                  </a:cubicBezTo>
                  <a:cubicBezTo>
                    <a:pt x="324270" y="137805"/>
                    <a:pt x="330815" y="143881"/>
                    <a:pt x="339019" y="146366"/>
                  </a:cubicBezTo>
                  <a:cubicBezTo>
                    <a:pt x="354412" y="151061"/>
                    <a:pt x="365105" y="165145"/>
                    <a:pt x="365474" y="181347"/>
                  </a:cubicBezTo>
                  <a:cubicBezTo>
                    <a:pt x="365750" y="197456"/>
                    <a:pt x="355611" y="211909"/>
                    <a:pt x="340217" y="217156"/>
                  </a:cubicBezTo>
                  <a:cubicBezTo>
                    <a:pt x="332197" y="219918"/>
                    <a:pt x="325929" y="226269"/>
                    <a:pt x="323164" y="234278"/>
                  </a:cubicBezTo>
                  <a:cubicBezTo>
                    <a:pt x="320399" y="242287"/>
                    <a:pt x="321505" y="251124"/>
                    <a:pt x="326114" y="258212"/>
                  </a:cubicBezTo>
                  <a:cubicBezTo>
                    <a:pt x="335055" y="271744"/>
                    <a:pt x="334133" y="289418"/>
                    <a:pt x="323901" y="302030"/>
                  </a:cubicBezTo>
                  <a:cubicBezTo>
                    <a:pt x="316712" y="310867"/>
                    <a:pt x="306019" y="315838"/>
                    <a:pt x="294958" y="315838"/>
                  </a:cubicBezTo>
                  <a:cubicBezTo>
                    <a:pt x="290441" y="315838"/>
                    <a:pt x="285924" y="315010"/>
                    <a:pt x="281592" y="313353"/>
                  </a:cubicBezTo>
                  <a:lnTo>
                    <a:pt x="281592" y="313260"/>
                  </a:lnTo>
                  <a:cubicBezTo>
                    <a:pt x="278366" y="312064"/>
                    <a:pt x="274955" y="311419"/>
                    <a:pt x="271637" y="311419"/>
                  </a:cubicBezTo>
                  <a:cubicBezTo>
                    <a:pt x="266751" y="311419"/>
                    <a:pt x="261774" y="312800"/>
                    <a:pt x="257441" y="315378"/>
                  </a:cubicBezTo>
                  <a:cubicBezTo>
                    <a:pt x="250159" y="319796"/>
                    <a:pt x="245366" y="327253"/>
                    <a:pt x="244352" y="335722"/>
                  </a:cubicBezTo>
                  <a:cubicBezTo>
                    <a:pt x="242416" y="351739"/>
                    <a:pt x="230341" y="364719"/>
                    <a:pt x="214486" y="367757"/>
                  </a:cubicBezTo>
                  <a:cubicBezTo>
                    <a:pt x="212090" y="368217"/>
                    <a:pt x="209693" y="368493"/>
                    <a:pt x="207297" y="368493"/>
                  </a:cubicBezTo>
                  <a:cubicBezTo>
                    <a:pt x="194023" y="368493"/>
                    <a:pt x="181395" y="361313"/>
                    <a:pt x="174758" y="349254"/>
                  </a:cubicBezTo>
                  <a:lnTo>
                    <a:pt x="174666" y="349254"/>
                  </a:lnTo>
                  <a:cubicBezTo>
                    <a:pt x="170610" y="341797"/>
                    <a:pt x="163328" y="336734"/>
                    <a:pt x="154940" y="335354"/>
                  </a:cubicBezTo>
                  <a:cubicBezTo>
                    <a:pt x="153465" y="335169"/>
                    <a:pt x="152082" y="335077"/>
                    <a:pt x="150607" y="335077"/>
                  </a:cubicBezTo>
                  <a:cubicBezTo>
                    <a:pt x="143694" y="335077"/>
                    <a:pt x="136965" y="337655"/>
                    <a:pt x="131803" y="342534"/>
                  </a:cubicBezTo>
                  <a:cubicBezTo>
                    <a:pt x="124705" y="349162"/>
                    <a:pt x="115488" y="352568"/>
                    <a:pt x="106270" y="352568"/>
                  </a:cubicBezTo>
                  <a:cubicBezTo>
                    <a:pt x="100094" y="352568"/>
                    <a:pt x="93918" y="351095"/>
                    <a:pt x="88295" y="347965"/>
                  </a:cubicBezTo>
                  <a:cubicBezTo>
                    <a:pt x="74100" y="340140"/>
                    <a:pt x="66541" y="324491"/>
                    <a:pt x="69675" y="308658"/>
                  </a:cubicBezTo>
                  <a:cubicBezTo>
                    <a:pt x="71335" y="300373"/>
                    <a:pt x="69030" y="291260"/>
                    <a:pt x="63500" y="284908"/>
                  </a:cubicBezTo>
                  <a:cubicBezTo>
                    <a:pt x="58245" y="278924"/>
                    <a:pt x="50687" y="275426"/>
                    <a:pt x="42760" y="275426"/>
                  </a:cubicBezTo>
                  <a:cubicBezTo>
                    <a:pt x="42207" y="275426"/>
                    <a:pt x="41746" y="275426"/>
                    <a:pt x="41193" y="275518"/>
                  </a:cubicBezTo>
                  <a:cubicBezTo>
                    <a:pt x="40547" y="275518"/>
                    <a:pt x="39810" y="275518"/>
                    <a:pt x="39165" y="275518"/>
                  </a:cubicBezTo>
                  <a:cubicBezTo>
                    <a:pt x="23771" y="275518"/>
                    <a:pt x="9944" y="266129"/>
                    <a:pt x="4414" y="251676"/>
                  </a:cubicBezTo>
                  <a:cubicBezTo>
                    <a:pt x="-1394" y="236671"/>
                    <a:pt x="3123" y="219549"/>
                    <a:pt x="15752" y="209423"/>
                  </a:cubicBezTo>
                  <a:cubicBezTo>
                    <a:pt x="22388" y="204084"/>
                    <a:pt x="26168" y="195983"/>
                    <a:pt x="25983" y="187514"/>
                  </a:cubicBezTo>
                  <a:cubicBezTo>
                    <a:pt x="25799" y="179045"/>
                    <a:pt x="21743" y="171129"/>
                    <a:pt x="15014" y="166066"/>
                  </a:cubicBezTo>
                  <a:lnTo>
                    <a:pt x="14922" y="165974"/>
                  </a:lnTo>
                  <a:cubicBezTo>
                    <a:pt x="2017" y="156308"/>
                    <a:pt x="-3237" y="139370"/>
                    <a:pt x="2017" y="124089"/>
                  </a:cubicBezTo>
                  <a:cubicBezTo>
                    <a:pt x="7179" y="109084"/>
                    <a:pt x="21374" y="99050"/>
                    <a:pt x="37229" y="99050"/>
                  </a:cubicBezTo>
                  <a:cubicBezTo>
                    <a:pt x="37505" y="99050"/>
                    <a:pt x="37782" y="99050"/>
                    <a:pt x="37966" y="99050"/>
                  </a:cubicBezTo>
                  <a:lnTo>
                    <a:pt x="38519" y="99050"/>
                  </a:lnTo>
                  <a:cubicBezTo>
                    <a:pt x="46815" y="99050"/>
                    <a:pt x="54650" y="95276"/>
                    <a:pt x="59905" y="88832"/>
                  </a:cubicBezTo>
                  <a:cubicBezTo>
                    <a:pt x="65251" y="82204"/>
                    <a:pt x="67279" y="73551"/>
                    <a:pt x="65343" y="65266"/>
                  </a:cubicBezTo>
                  <a:cubicBezTo>
                    <a:pt x="61656" y="49525"/>
                    <a:pt x="68477" y="33232"/>
                    <a:pt x="82304" y="24947"/>
                  </a:cubicBezTo>
                  <a:cubicBezTo>
                    <a:pt x="88295" y="21357"/>
                    <a:pt x="94932" y="19608"/>
                    <a:pt x="101569" y="19608"/>
                  </a:cubicBezTo>
                  <a:cubicBezTo>
                    <a:pt x="110326" y="19608"/>
                    <a:pt x="119083" y="22645"/>
                    <a:pt x="126088" y="28721"/>
                  </a:cubicBezTo>
                  <a:cubicBezTo>
                    <a:pt x="131158" y="33140"/>
                    <a:pt x="137518" y="35533"/>
                    <a:pt x="144155" y="35533"/>
                  </a:cubicBezTo>
                  <a:cubicBezTo>
                    <a:pt x="145906" y="35533"/>
                    <a:pt x="147658" y="35349"/>
                    <a:pt x="149409" y="34981"/>
                  </a:cubicBezTo>
                  <a:cubicBezTo>
                    <a:pt x="157705" y="33416"/>
                    <a:pt x="164895" y="27985"/>
                    <a:pt x="168674" y="20436"/>
                  </a:cubicBezTo>
                  <a:cubicBezTo>
                    <a:pt x="175127" y="7733"/>
                    <a:pt x="188031" y="0"/>
                    <a:pt x="201950" y="0"/>
                  </a:cubicBezTo>
                  <a:close/>
                </a:path>
              </a:pathLst>
            </a:custGeom>
            <a:solidFill>
              <a:schemeClr val="bg1"/>
            </a:solidFill>
            <a:ln>
              <a:noFill/>
            </a:ln>
          </p:spPr>
          <p:txBody>
            <a:bodyPr/>
            <a:lstStyle/>
            <a:p>
              <a:endParaRPr lang="zh-CN" altLang="en-US"/>
            </a:p>
          </p:txBody>
        </p:sp>
      </p:grpSp>
      <p:sp>
        <p:nvSpPr>
          <p:cNvPr id="37" name="文本框 57"/>
          <p:cNvSpPr txBox="1"/>
          <p:nvPr/>
        </p:nvSpPr>
        <p:spPr>
          <a:xfrm>
            <a:off x="9513570" y="3622040"/>
            <a:ext cx="2094865" cy="73723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fontAlgn="auto">
              <a:lnSpc>
                <a:spcPct val="150000"/>
              </a:lnSpc>
            </a:pPr>
            <a:r>
              <a:rPr lang="zh-CN" altLang="en-US" sz="2800" b="1" dirty="0">
                <a:solidFill>
                  <a:srgbClr val="C00000"/>
                </a:solidFill>
                <a:latin typeface="微软雅黑" pitchFamily="34" charset="-122"/>
                <a:ea typeface="微软雅黑" pitchFamily="34" charset="-122"/>
              </a:rPr>
              <a:t>全省第二名</a:t>
            </a:r>
            <a:endParaRPr lang="zh-CN" altLang="en-US" sz="2800" b="1" dirty="0">
              <a:solidFill>
                <a:srgbClr val="C00000"/>
              </a:solidFill>
              <a:latin typeface="微软雅黑" pitchFamily="34" charset="-122"/>
              <a:ea typeface="微软雅黑" pitchFamily="34" charset="-122"/>
            </a:endParaRPr>
          </a:p>
        </p:txBody>
      </p:sp>
      <p:grpSp>
        <p:nvGrpSpPr>
          <p:cNvPr id="30" name="组合 29"/>
          <p:cNvGrpSpPr/>
          <p:nvPr/>
        </p:nvGrpSpPr>
        <p:grpSpPr>
          <a:xfrm>
            <a:off x="4732020" y="3644265"/>
            <a:ext cx="1238885" cy="1264285"/>
            <a:chOff x="2690289" y="4515730"/>
            <a:chExt cx="1239209" cy="1264534"/>
          </a:xfrm>
        </p:grpSpPr>
        <p:sp>
          <p:nvSpPr>
            <p:cNvPr id="32" name="缺角矩形 31"/>
            <p:cNvSpPr/>
            <p:nvPr/>
          </p:nvSpPr>
          <p:spPr>
            <a:xfrm>
              <a:off x="2690289" y="4515730"/>
              <a:ext cx="1239209" cy="1264534"/>
            </a:xfrm>
            <a:prstGeom prst="plaque">
              <a:avLst/>
            </a:prstGeom>
            <a:solidFill>
              <a:srgbClr val="CC00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3" name="iconfont-1187-868319"/>
            <p:cNvSpPr>
              <a:spLocks noChangeAspect="1"/>
            </p:cNvSpPr>
            <p:nvPr/>
          </p:nvSpPr>
          <p:spPr bwMode="auto">
            <a:xfrm>
              <a:off x="3007054" y="4790059"/>
              <a:ext cx="691543" cy="691543"/>
            </a:xfrm>
            <a:custGeom>
              <a:avLst/>
              <a:gdLst>
                <a:gd name="connsiteX0" fmla="*/ 369575 w 739152"/>
                <a:gd name="connsiteY0" fmla="*/ 36337 h 739152"/>
                <a:gd name="connsiteX1" fmla="*/ 369576 w 739152"/>
                <a:gd name="connsiteY1" fmla="*/ 369575 h 739152"/>
                <a:gd name="connsiteX2" fmla="*/ 369577 w 739152"/>
                <a:gd name="connsiteY2" fmla="*/ 369571 h 739152"/>
                <a:gd name="connsiteX3" fmla="*/ 455823 w 739152"/>
                <a:gd name="connsiteY3" fmla="*/ 47692 h 739152"/>
                <a:gd name="connsiteX4" fmla="*/ 369576 w 739152"/>
                <a:gd name="connsiteY4" fmla="*/ 36337 h 739152"/>
                <a:gd name="connsiteX5" fmla="*/ 369576 w 739152"/>
                <a:gd name="connsiteY5" fmla="*/ 0 h 739152"/>
                <a:gd name="connsiteX6" fmla="*/ 739152 w 739152"/>
                <a:gd name="connsiteY6" fmla="*/ 369576 h 739152"/>
                <a:gd name="connsiteX7" fmla="*/ 369576 w 739152"/>
                <a:gd name="connsiteY7" fmla="*/ 739152 h 739152"/>
                <a:gd name="connsiteX8" fmla="*/ 0 w 739152"/>
                <a:gd name="connsiteY8" fmla="*/ 369576 h 739152"/>
                <a:gd name="connsiteX9" fmla="*/ 369576 w 739152"/>
                <a:gd name="connsiteY9" fmla="*/ 0 h 73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152" h="739152">
                  <a:moveTo>
                    <a:pt x="369575" y="36337"/>
                  </a:moveTo>
                  <a:cubicBezTo>
                    <a:pt x="369575" y="147416"/>
                    <a:pt x="369576" y="258496"/>
                    <a:pt x="369576" y="369575"/>
                  </a:cubicBezTo>
                  <a:lnTo>
                    <a:pt x="369577" y="369571"/>
                  </a:lnTo>
                  <a:lnTo>
                    <a:pt x="455823" y="47692"/>
                  </a:lnTo>
                  <a:lnTo>
                    <a:pt x="369576" y="36337"/>
                  </a:lnTo>
                  <a:close/>
                  <a:moveTo>
                    <a:pt x="369576" y="0"/>
                  </a:moveTo>
                  <a:cubicBezTo>
                    <a:pt x="573687" y="0"/>
                    <a:pt x="739152" y="165465"/>
                    <a:pt x="739152" y="369576"/>
                  </a:cubicBezTo>
                  <a:cubicBezTo>
                    <a:pt x="739152" y="573687"/>
                    <a:pt x="573687" y="739152"/>
                    <a:pt x="369576" y="739152"/>
                  </a:cubicBezTo>
                  <a:cubicBezTo>
                    <a:pt x="165465" y="739152"/>
                    <a:pt x="0" y="573687"/>
                    <a:pt x="0" y="369576"/>
                  </a:cubicBezTo>
                  <a:cubicBezTo>
                    <a:pt x="0" y="165465"/>
                    <a:pt x="165465" y="0"/>
                    <a:pt x="369576" y="0"/>
                  </a:cubicBezTo>
                  <a:close/>
                </a:path>
              </a:pathLst>
            </a:custGeom>
            <a:solidFill>
              <a:schemeClr val="bg1"/>
            </a:solidFill>
            <a:ln>
              <a:noFill/>
            </a:ln>
          </p:spPr>
          <p:txBody>
            <a:bodyPr/>
            <a:lstStyle/>
            <a:p>
              <a:endParaRPr lang="zh-CN" altLang="en-US"/>
            </a:p>
          </p:txBody>
        </p:sp>
      </p:grpSp>
      <p:sp>
        <p:nvSpPr>
          <p:cNvPr id="31" name="文本框 58"/>
          <p:cNvSpPr txBox="1"/>
          <p:nvPr/>
        </p:nvSpPr>
        <p:spPr>
          <a:xfrm>
            <a:off x="5986145" y="3622040"/>
            <a:ext cx="1683385" cy="129159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fontAlgn="auto">
              <a:lnSpc>
                <a:spcPct val="150000"/>
              </a:lnSpc>
            </a:pPr>
            <a:r>
              <a:rPr lang="zh-CN" altLang="zh-CN" sz="2400" b="1" kern="100" dirty="0">
                <a:effectLst/>
                <a:latin typeface="微软雅黑" pitchFamily="34" charset="-122"/>
                <a:ea typeface="微软雅黑" pitchFamily="34" charset="-122"/>
              </a:rPr>
              <a:t>办结率达</a:t>
            </a:r>
            <a:r>
              <a:rPr lang="en-US" altLang="zh-CN" sz="2800" b="1" kern="100" dirty="0">
                <a:solidFill>
                  <a:srgbClr val="C00000"/>
                </a:solidFill>
                <a:effectLst/>
                <a:latin typeface="微软雅黑" pitchFamily="34" charset="-122"/>
                <a:ea typeface="微软雅黑" pitchFamily="34" charset="-122"/>
              </a:rPr>
              <a:t>97.5%</a:t>
            </a:r>
            <a:endParaRPr lang="en-US" altLang="zh-CN" sz="2800" b="1" kern="100" dirty="0">
              <a:solidFill>
                <a:srgbClr val="C00000"/>
              </a:solidFill>
              <a:effectLst/>
              <a:latin typeface="微软雅黑" pitchFamily="34" charset="-122"/>
              <a:ea typeface="微软雅黑" pitchFamily="34" charset="-122"/>
            </a:endParaRPr>
          </a:p>
        </p:txBody>
      </p:sp>
      <p:grpSp>
        <p:nvGrpSpPr>
          <p:cNvPr id="22" name="组合 21"/>
          <p:cNvGrpSpPr/>
          <p:nvPr/>
        </p:nvGrpSpPr>
        <p:grpSpPr>
          <a:xfrm>
            <a:off x="887095" y="3644265"/>
            <a:ext cx="1239520" cy="1264285"/>
            <a:chOff x="1781314" y="4317481"/>
            <a:chExt cx="1239210" cy="1264534"/>
          </a:xfrm>
        </p:grpSpPr>
        <p:sp>
          <p:nvSpPr>
            <p:cNvPr id="26" name="缺角矩形 25"/>
            <p:cNvSpPr/>
            <p:nvPr/>
          </p:nvSpPr>
          <p:spPr>
            <a:xfrm>
              <a:off x="1781314" y="4317481"/>
              <a:ext cx="1239210" cy="1264534"/>
            </a:xfrm>
            <a:prstGeom prst="plaque">
              <a:avLst/>
            </a:prstGeom>
            <a:solidFill>
              <a:srgbClr val="CC00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7" name="iconfont-1187-868118"/>
            <p:cNvSpPr>
              <a:spLocks noChangeAspect="1"/>
            </p:cNvSpPr>
            <p:nvPr/>
          </p:nvSpPr>
          <p:spPr bwMode="auto">
            <a:xfrm>
              <a:off x="2182527" y="4676813"/>
              <a:ext cx="609685" cy="607842"/>
            </a:xfrm>
            <a:custGeom>
              <a:avLst/>
              <a:gdLst>
                <a:gd name="connsiteX0" fmla="*/ 121763 h 600884"/>
                <a:gd name="connsiteY0" fmla="*/ 121763 h 600884"/>
                <a:gd name="connsiteX1" fmla="*/ 121763 h 600884"/>
                <a:gd name="connsiteY1" fmla="*/ 121763 h 600884"/>
                <a:gd name="connsiteX2" fmla="*/ 121763 h 600884"/>
                <a:gd name="connsiteY2" fmla="*/ 121763 h 600884"/>
                <a:gd name="connsiteX3" fmla="*/ 121763 h 600884"/>
                <a:gd name="connsiteY3" fmla="*/ 121763 h 600884"/>
                <a:gd name="connsiteX4" fmla="*/ 121763 h 600884"/>
                <a:gd name="connsiteY4" fmla="*/ 121763 h 600884"/>
                <a:gd name="connsiteX5" fmla="*/ 121763 h 600884"/>
                <a:gd name="connsiteY5" fmla="*/ 121763 h 600884"/>
                <a:gd name="connsiteX6" fmla="*/ 121763 h 600884"/>
                <a:gd name="connsiteY6" fmla="*/ 121763 h 600884"/>
                <a:gd name="connsiteX7" fmla="*/ 121763 h 600884"/>
                <a:gd name="connsiteY7" fmla="*/ 121763 h 600884"/>
                <a:gd name="connsiteX8" fmla="*/ 121763 h 600884"/>
                <a:gd name="connsiteY8" fmla="*/ 121763 h 600884"/>
                <a:gd name="connsiteX9" fmla="*/ 121763 h 600884"/>
                <a:gd name="connsiteY9" fmla="*/ 121763 h 600884"/>
                <a:gd name="connsiteX10" fmla="*/ 121763 h 600884"/>
                <a:gd name="connsiteY10" fmla="*/ 121763 h 600884"/>
                <a:gd name="connsiteX11" fmla="*/ 121763 h 600884"/>
                <a:gd name="connsiteY11" fmla="*/ 121763 h 600884"/>
                <a:gd name="connsiteX12" fmla="*/ 121763 h 600884"/>
                <a:gd name="connsiteY12" fmla="*/ 121763 h 600884"/>
                <a:gd name="connsiteX13" fmla="*/ 121763 h 600884"/>
                <a:gd name="connsiteY13" fmla="*/ 121763 h 600884"/>
                <a:gd name="connsiteX14" fmla="*/ 121763 h 600884"/>
                <a:gd name="connsiteY14" fmla="*/ 121763 h 600884"/>
                <a:gd name="connsiteX15" fmla="*/ 121763 h 600884"/>
                <a:gd name="connsiteY15" fmla="*/ 121763 h 600884"/>
                <a:gd name="connsiteX16" fmla="*/ 121763 h 600884"/>
                <a:gd name="connsiteY16" fmla="*/ 121763 h 600884"/>
                <a:gd name="connsiteX17" fmla="*/ 121763 h 600884"/>
                <a:gd name="connsiteY17" fmla="*/ 121763 h 600884"/>
                <a:gd name="connsiteX18" fmla="*/ 121763 h 600884"/>
                <a:gd name="connsiteY18" fmla="*/ 121763 h 600884"/>
                <a:gd name="connsiteX19" fmla="*/ 121763 h 600884"/>
                <a:gd name="connsiteY19" fmla="*/ 121763 h 600884"/>
                <a:gd name="connsiteX20" fmla="*/ 121763 h 600884"/>
                <a:gd name="connsiteY20" fmla="*/ 121763 h 600884"/>
                <a:gd name="connsiteX21" fmla="*/ 121763 h 600884"/>
                <a:gd name="connsiteY21" fmla="*/ 121763 h 600884"/>
                <a:gd name="connsiteX22" fmla="*/ 121763 h 600884"/>
                <a:gd name="connsiteY22" fmla="*/ 121763 h 600884"/>
                <a:gd name="connsiteX23" fmla="*/ 121763 h 600884"/>
                <a:gd name="connsiteY23" fmla="*/ 121763 h 600884"/>
                <a:gd name="connsiteX24" fmla="*/ 121763 h 600884"/>
                <a:gd name="connsiteY24" fmla="*/ 121763 h 6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6933" h="605099">
                  <a:moveTo>
                    <a:pt x="513994" y="484644"/>
                  </a:moveTo>
                  <a:lnTo>
                    <a:pt x="606933" y="577475"/>
                  </a:lnTo>
                  <a:lnTo>
                    <a:pt x="579276" y="605099"/>
                  </a:lnTo>
                  <a:lnTo>
                    <a:pt x="486337" y="512269"/>
                  </a:lnTo>
                  <a:cubicBezTo>
                    <a:pt x="496892" y="504460"/>
                    <a:pt x="506176" y="495186"/>
                    <a:pt x="513994" y="484644"/>
                  </a:cubicBezTo>
                  <a:close/>
                  <a:moveTo>
                    <a:pt x="407586" y="312887"/>
                  </a:moveTo>
                  <a:cubicBezTo>
                    <a:pt x="459108" y="312887"/>
                    <a:pt x="500874" y="354590"/>
                    <a:pt x="500874" y="406034"/>
                  </a:cubicBezTo>
                  <a:cubicBezTo>
                    <a:pt x="500874" y="457478"/>
                    <a:pt x="459108" y="499181"/>
                    <a:pt x="407586" y="499181"/>
                  </a:cubicBezTo>
                  <a:cubicBezTo>
                    <a:pt x="356064" y="499181"/>
                    <a:pt x="314298" y="457478"/>
                    <a:pt x="314298" y="406034"/>
                  </a:cubicBezTo>
                  <a:cubicBezTo>
                    <a:pt x="314298" y="354590"/>
                    <a:pt x="356064" y="312887"/>
                    <a:pt x="407586" y="312887"/>
                  </a:cubicBezTo>
                  <a:close/>
                  <a:moveTo>
                    <a:pt x="202682" y="39050"/>
                  </a:moveTo>
                  <a:lnTo>
                    <a:pt x="202682" y="71559"/>
                  </a:lnTo>
                  <a:lnTo>
                    <a:pt x="284713" y="71559"/>
                  </a:lnTo>
                  <a:lnTo>
                    <a:pt x="284713" y="39050"/>
                  </a:lnTo>
                  <a:close/>
                  <a:moveTo>
                    <a:pt x="163573" y="0"/>
                  </a:moveTo>
                  <a:lnTo>
                    <a:pt x="323822" y="0"/>
                  </a:lnTo>
                  <a:lnTo>
                    <a:pt x="323822" y="71559"/>
                  </a:lnTo>
                  <a:lnTo>
                    <a:pt x="487395" y="71559"/>
                  </a:lnTo>
                  <a:lnTo>
                    <a:pt x="487395" y="300686"/>
                  </a:lnTo>
                  <a:cubicBezTo>
                    <a:pt x="465201" y="283895"/>
                    <a:pt x="437531" y="273839"/>
                    <a:pt x="407613" y="273839"/>
                  </a:cubicBezTo>
                  <a:cubicBezTo>
                    <a:pt x="334675" y="273839"/>
                    <a:pt x="275229" y="333196"/>
                    <a:pt x="275229" y="406024"/>
                  </a:cubicBezTo>
                  <a:cubicBezTo>
                    <a:pt x="275229" y="413444"/>
                    <a:pt x="275913" y="420668"/>
                    <a:pt x="277087" y="427697"/>
                  </a:cubicBezTo>
                  <a:lnTo>
                    <a:pt x="0" y="427697"/>
                  </a:lnTo>
                  <a:lnTo>
                    <a:pt x="0" y="71559"/>
                  </a:lnTo>
                  <a:lnTo>
                    <a:pt x="163573" y="71559"/>
                  </a:ln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5" name="文本框 59"/>
          <p:cNvSpPr txBox="1"/>
          <p:nvPr/>
        </p:nvSpPr>
        <p:spPr>
          <a:xfrm>
            <a:off x="2126615" y="3533140"/>
            <a:ext cx="2383155" cy="184531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fontAlgn="auto">
              <a:lnSpc>
                <a:spcPct val="150000"/>
              </a:lnSpc>
            </a:pPr>
            <a:r>
              <a:rPr lang="zh-CN" altLang="en-US" sz="2400" b="1" dirty="0">
                <a:latin typeface="微软雅黑" pitchFamily="34" charset="-122"/>
                <a:ea typeface="微软雅黑" pitchFamily="34" charset="-122"/>
              </a:rPr>
              <a:t>营商环境平台线索办结</a:t>
            </a:r>
            <a:r>
              <a:rPr lang="en-US" altLang="zh-CN" sz="2800" b="1" dirty="0">
                <a:solidFill>
                  <a:srgbClr val="C00000"/>
                </a:solidFill>
                <a:latin typeface="微软雅黑" pitchFamily="34" charset="-122"/>
                <a:ea typeface="微软雅黑" pitchFamily="34" charset="-122"/>
              </a:rPr>
              <a:t>78</a:t>
            </a:r>
            <a:r>
              <a:rPr lang="zh-CN" altLang="en-US" sz="2800" b="1" dirty="0">
                <a:solidFill>
                  <a:srgbClr val="C00000"/>
                </a:solidFill>
                <a:latin typeface="微软雅黑" pitchFamily="34" charset="-122"/>
                <a:ea typeface="微软雅黑" pitchFamily="34" charset="-122"/>
              </a:rPr>
              <a:t>件</a:t>
            </a:r>
            <a:endParaRPr lang="zh-CN" altLang="en-US" sz="2800" b="1" dirty="0">
              <a:solidFill>
                <a:srgbClr val="C00000"/>
              </a:solidFill>
              <a:latin typeface="微软雅黑" pitchFamily="34" charset="-122"/>
              <a:ea typeface="微软雅黑" pitchFamily="34" charset="-122"/>
            </a:endParaRPr>
          </a:p>
          <a:p>
            <a:pPr indent="0" algn="ctr" fontAlgn="auto">
              <a:lnSpc>
                <a:spcPct val="150000"/>
              </a:lnSpc>
            </a:pPr>
            <a:endParaRPr lang="zh-CN" altLang="en-US" sz="2400" b="1" dirty="0">
              <a:latin typeface="微软雅黑" pitchFamily="34" charset="-122"/>
              <a:ea typeface="微软雅黑" pitchFamily="34" charset="-122"/>
            </a:endParaRPr>
          </a:p>
        </p:txBody>
      </p:sp>
      <p:sp>
        <p:nvSpPr>
          <p:cNvPr id="2" name="TextBox 7"/>
          <p:cNvSpPr txBox="1">
            <a:spLocks noChangeArrowheads="1"/>
          </p:cNvSpPr>
          <p:nvPr>
            <p:custDataLst>
              <p:tags r:id="rId1"/>
            </p:custDataLst>
          </p:nvPr>
        </p:nvSpPr>
        <p:spPr bwMode="auto">
          <a:xfrm>
            <a:off x="260033" y="210185"/>
            <a:ext cx="7247890" cy="553720"/>
          </a:xfrm>
          <a:prstGeom prst="rect">
            <a:avLst/>
          </a:prstGeom>
          <a:noFill/>
        </p:spPr>
        <p:txBody>
          <a:bodyPr wrap="square" lIns="0" tIns="0" rIns="0" bIns="0" rtlCol="0">
            <a:spAutoFit/>
            <a:scene3d>
              <a:camera prst="orthographicFront"/>
              <a:lightRig rig="threePt" dir="t"/>
            </a:scene3d>
            <a:sp3d contourW="12700"/>
          </a:bodyPr>
          <a:lstStyle/>
          <a:p>
            <a:pPr lvl="0" algn="l">
              <a:buClrTx/>
              <a:buSzTx/>
              <a:buFontTx/>
            </a:pPr>
            <a:r>
              <a:rPr lang="zh-CN" altLang="en-US" sz="3600" b="1" dirty="0">
                <a:solidFill>
                  <a:schemeClr val="bg1"/>
                </a:solidFill>
                <a:latin typeface="微软雅黑" pitchFamily="34" charset="-122"/>
                <a:ea typeface="微软雅黑" pitchFamily="34" charset="-122"/>
                <a:cs typeface="思源黑体 CN Normal" panose="020B0400000000000000" pitchFamily="34" charset="-122"/>
                <a:sym typeface="+mn-ea"/>
              </a:rPr>
              <a:t>生态文明建设取得新进展</a:t>
            </a:r>
            <a:endParaRPr lang="zh-CN" altLang="en-US" sz="3600" b="1" dirty="0">
              <a:solidFill>
                <a:schemeClr val="bg1"/>
              </a:solidFill>
              <a:latin typeface="微软雅黑" pitchFamily="34" charset="-122"/>
              <a:ea typeface="微软雅黑" pitchFamily="34" charset="-122"/>
              <a:cs typeface="思源黑体 CN Normal" panose="020B0400000000000000" pitchFamily="34" charset="-122"/>
              <a:sym typeface="+mn-ea"/>
            </a:endParaRPr>
          </a:p>
        </p:txBody>
      </p:sp>
      <p:sp>
        <p:nvSpPr>
          <p:cNvPr id="17" name="矩形 16"/>
          <p:cNvSpPr/>
          <p:nvPr>
            <p:custDataLst>
              <p:tags r:id="rId2"/>
            </p:custDataLst>
          </p:nvPr>
        </p:nvSpPr>
        <p:spPr>
          <a:xfrm>
            <a:off x="318" y="609600"/>
            <a:ext cx="12192000" cy="177800"/>
          </a:xfrm>
          <a:prstGeom prst="rect">
            <a:avLst/>
          </a:prstGeom>
          <a:solidFill>
            <a:srgbClr val="F1C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custDataLst>
              <p:tags r:id="rId3"/>
            </p:custDataLst>
          </p:nvPr>
        </p:nvSpPr>
        <p:spPr>
          <a:xfrm>
            <a:off x="318" y="558800"/>
            <a:ext cx="12192000" cy="177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Box 7"/>
          <p:cNvSpPr txBox="1">
            <a:spLocks noChangeArrowheads="1"/>
          </p:cNvSpPr>
          <p:nvPr>
            <p:custDataLst>
              <p:tags r:id="rId4"/>
            </p:custDataLst>
          </p:nvPr>
        </p:nvSpPr>
        <p:spPr bwMode="auto">
          <a:xfrm>
            <a:off x="3627755" y="349885"/>
            <a:ext cx="5470525" cy="553720"/>
          </a:xfrm>
          <a:prstGeom prst="rect">
            <a:avLst/>
          </a:prstGeom>
          <a:solidFill>
            <a:schemeClr val="bg1"/>
          </a:solidFill>
        </p:spPr>
        <p:txBody>
          <a:bodyPr wrap="square" lIns="0" tIns="0" rIns="0" bIns="0" rtlCol="0">
            <a:spAutoFit/>
            <a:scene3d>
              <a:camera prst="orthographicFront"/>
              <a:lightRig rig="threePt" dir="t"/>
            </a:scene3d>
            <a:sp3d contourW="12700"/>
          </a:bodyPr>
          <a:lstStyle/>
          <a:p>
            <a:pPr lvl="0" algn="ctr">
              <a:buClrTx/>
              <a:buSzTx/>
              <a:buFontTx/>
            </a:pPr>
            <a:r>
              <a:rPr lang="zh-CN" altLang="en-US" sz="3600" b="1" dirty="0">
                <a:latin typeface="微软雅黑" pitchFamily="34" charset="-122"/>
                <a:ea typeface="微软雅黑" pitchFamily="34" charset="-122"/>
                <a:cs typeface="思源黑体 CN Normal" panose="020B0400000000000000" pitchFamily="34" charset="-122"/>
                <a:sym typeface="+mn-ea"/>
              </a:rPr>
              <a:t>五、营商环境更加优良</a:t>
            </a:r>
            <a:endParaRPr lang="zh-CN" altLang="en-US" sz="3600" b="1" dirty="0">
              <a:solidFill>
                <a:schemeClr val="tx1"/>
              </a:solidFill>
              <a:latin typeface="微软雅黑" pitchFamily="34" charset="-122"/>
              <a:ea typeface="微软雅黑" pitchFamily="34" charset="-122"/>
              <a:cs typeface="思源黑体 CN Normal" panose="020B0400000000000000" pitchFamily="34" charset="-122"/>
              <a:sym typeface="+mn-ea"/>
            </a:endParaRPr>
          </a:p>
        </p:txBody>
      </p:sp>
    </p:spTree>
    <p:custDataLst>
      <p:tags r:id="rId5"/>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422958" y="1087438"/>
            <a:ext cx="3668394" cy="2688558"/>
          </a:xfrm>
          <a:prstGeom prst="rect">
            <a:avLst/>
          </a:prstGeom>
        </p:spPr>
      </p:pic>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8558" y="1087438"/>
            <a:ext cx="3678032" cy="2688558"/>
          </a:xfrm>
          <a:prstGeom prst="rect">
            <a:avLst/>
          </a:prstGeom>
        </p:spPr>
      </p:pic>
      <p:pic>
        <p:nvPicPr>
          <p:cNvPr id="16" name="图片 15"/>
          <p:cNvPicPr>
            <a:picLocks noChangeAspect="1"/>
          </p:cNvPicPr>
          <p:nvPr>
            <p:custDataLst>
              <p:tags r:id="rId3"/>
            </p:custDataLst>
          </p:nvPr>
        </p:nvPicPr>
        <p:blipFill>
          <a:blip r:embed="rId4"/>
          <a:srcRect l="11250" r="15750"/>
          <a:stretch>
            <a:fillRect/>
          </a:stretch>
        </p:blipFill>
        <p:spPr>
          <a:xfrm>
            <a:off x="4628196" y="3867740"/>
            <a:ext cx="3668394" cy="2718480"/>
          </a:xfrm>
          <a:prstGeom prst="rect">
            <a:avLst/>
          </a:prstGeom>
        </p:spPr>
      </p:pic>
      <p:sp>
        <p:nvSpPr>
          <p:cNvPr id="5" name="TextBox 7"/>
          <p:cNvSpPr txBox="1">
            <a:spLocks noChangeArrowheads="1"/>
          </p:cNvSpPr>
          <p:nvPr/>
        </p:nvSpPr>
        <p:spPr bwMode="auto">
          <a:xfrm>
            <a:off x="260351" y="210185"/>
            <a:ext cx="7247890" cy="553720"/>
          </a:xfrm>
          <a:prstGeom prst="rect">
            <a:avLst/>
          </a:prstGeom>
          <a:noFill/>
        </p:spPr>
        <p:txBody>
          <a:bodyPr wrap="square" lIns="0" tIns="0" rIns="0" bIns="0" rtlCol="0">
            <a:spAutoFit/>
            <a:scene3d>
              <a:camera prst="orthographicFront"/>
              <a:lightRig rig="threePt" dir="t"/>
            </a:scene3d>
            <a:sp3d contourW="12700"/>
          </a:bodyPr>
          <a:lstStyle/>
          <a:p>
            <a:pPr lvl="0" algn="l">
              <a:buClrTx/>
              <a:buSzTx/>
              <a:buFontTx/>
            </a:pPr>
            <a:r>
              <a:rPr lang="zh-CN" altLang="en-US" sz="3600" b="1" dirty="0">
                <a:solidFill>
                  <a:schemeClr val="bg1"/>
                </a:solidFill>
                <a:latin typeface="微软雅黑" pitchFamily="34" charset="-122"/>
                <a:ea typeface="微软雅黑" pitchFamily="34" charset="-122"/>
                <a:cs typeface="思源黑体 CN Normal" panose="020B0400000000000000" pitchFamily="34" charset="-122"/>
                <a:sym typeface="+mn-ea"/>
              </a:rPr>
              <a:t>生态文明建设取得新进展</a:t>
            </a:r>
            <a:endParaRPr lang="zh-CN" altLang="en-US" sz="3600" b="1" dirty="0">
              <a:solidFill>
                <a:schemeClr val="bg1"/>
              </a:solidFill>
              <a:latin typeface="微软雅黑" pitchFamily="34" charset="-122"/>
              <a:ea typeface="微软雅黑" pitchFamily="34" charset="-122"/>
              <a:cs typeface="思源黑体 CN Normal" panose="020B0400000000000000" pitchFamily="34" charset="-122"/>
              <a:sym typeface="+mn-ea"/>
            </a:endParaRPr>
          </a:p>
        </p:txBody>
      </p:sp>
      <p:grpSp>
        <p:nvGrpSpPr>
          <p:cNvPr id="13" name="组合 12"/>
          <p:cNvGrpSpPr/>
          <p:nvPr/>
        </p:nvGrpSpPr>
        <p:grpSpPr>
          <a:xfrm>
            <a:off x="379412" y="1631632"/>
            <a:ext cx="3563620" cy="808990"/>
            <a:chOff x="76835" y="1784350"/>
            <a:chExt cx="3563620" cy="808990"/>
          </a:xfrm>
        </p:grpSpPr>
        <p:sp>
          <p:nvSpPr>
            <p:cNvPr id="10" name="文本框 9"/>
            <p:cNvSpPr txBox="1"/>
            <p:nvPr/>
          </p:nvSpPr>
          <p:spPr>
            <a:xfrm>
              <a:off x="76835" y="1818640"/>
              <a:ext cx="838200" cy="706755"/>
            </a:xfrm>
            <a:prstGeom prst="rect">
              <a:avLst/>
            </a:prstGeom>
            <a:noFill/>
            <a:ln>
              <a:solidFill>
                <a:srgbClr val="C00000"/>
              </a:solidFill>
            </a:ln>
          </p:spPr>
          <p:txBody>
            <a:bodyPr wrap="square">
              <a:spAutoFit/>
            </a:bodyPr>
            <a:lstStyle/>
            <a:p>
              <a:pPr marL="499745" indent="-499745" algn="ctr"/>
              <a:r>
                <a:rPr lang="en-US" altLang="zh-CN" sz="4000" b="1" dirty="0">
                  <a:solidFill>
                    <a:srgbClr val="C00000"/>
                  </a:solidFill>
                  <a:latin typeface="Algerian" pitchFamily="82" charset="0"/>
                  <a:ea typeface="微软雅黑" pitchFamily="34" charset="-122"/>
                  <a:sym typeface="+mn-ea"/>
                </a:rPr>
                <a:t>01 </a:t>
              </a:r>
              <a:endParaRPr lang="en-US" altLang="zh-CN" sz="4000" b="1" dirty="0">
                <a:solidFill>
                  <a:srgbClr val="C00000"/>
                </a:solidFill>
                <a:latin typeface="Algerian" pitchFamily="82" charset="0"/>
                <a:ea typeface="微软雅黑" pitchFamily="34" charset="-122"/>
                <a:sym typeface="+mn-ea"/>
              </a:endParaRPr>
            </a:p>
          </p:txBody>
        </p:sp>
        <p:sp>
          <p:nvSpPr>
            <p:cNvPr id="2" name="文本框 1"/>
            <p:cNvSpPr txBox="1"/>
            <p:nvPr/>
          </p:nvSpPr>
          <p:spPr>
            <a:xfrm>
              <a:off x="889635" y="1784350"/>
              <a:ext cx="2750820" cy="808990"/>
            </a:xfrm>
            <a:prstGeom prst="rect">
              <a:avLst/>
            </a:prstGeom>
            <a:noFill/>
          </p:spPr>
          <p:txBody>
            <a:bodyPr wrap="square">
              <a:spAutoFit/>
            </a:bodyPr>
            <a:lstStyle/>
            <a:p>
              <a:pPr indent="0" algn="l" fontAlgn="auto">
                <a:lnSpc>
                  <a:spcPts val="2800"/>
                </a:lnSpc>
                <a:spcBef>
                  <a:spcPts val="0"/>
                </a:spcBef>
              </a:pPr>
              <a:r>
                <a:rPr lang="zh-CN" altLang="en-US" sz="2000" b="1" dirty="0">
                  <a:latin typeface="微软雅黑" pitchFamily="34" charset="-122"/>
                  <a:ea typeface="微软雅黑" pitchFamily="34" charset="-122"/>
                  <a:sym typeface="+mn-ea"/>
                </a:rPr>
                <a:t>拆除整改东郊椰林湾和南海度假村两个人工岛</a:t>
              </a:r>
              <a:endParaRPr lang="zh-CN" altLang="en-US" sz="2000" b="1" dirty="0">
                <a:latin typeface="微软雅黑" pitchFamily="34" charset="-122"/>
                <a:ea typeface="微软雅黑" pitchFamily="34" charset="-122"/>
                <a:sym typeface="+mn-ea"/>
              </a:endParaRPr>
            </a:p>
          </p:txBody>
        </p:sp>
      </p:grpSp>
      <p:grpSp>
        <p:nvGrpSpPr>
          <p:cNvPr id="4" name="组合 3"/>
          <p:cNvGrpSpPr/>
          <p:nvPr/>
        </p:nvGrpSpPr>
        <p:grpSpPr>
          <a:xfrm>
            <a:off x="379412" y="3135630"/>
            <a:ext cx="3563620" cy="1527175"/>
            <a:chOff x="4140835" y="1784350"/>
            <a:chExt cx="3563620" cy="1527175"/>
          </a:xfrm>
        </p:grpSpPr>
        <p:sp>
          <p:nvSpPr>
            <p:cNvPr id="6" name="文本框 5"/>
            <p:cNvSpPr txBox="1"/>
            <p:nvPr/>
          </p:nvSpPr>
          <p:spPr>
            <a:xfrm>
              <a:off x="4140835" y="1818640"/>
              <a:ext cx="838200" cy="706755"/>
            </a:xfrm>
            <a:prstGeom prst="rect">
              <a:avLst/>
            </a:prstGeom>
            <a:noFill/>
            <a:ln>
              <a:solidFill>
                <a:srgbClr val="C00000"/>
              </a:solidFill>
            </a:ln>
          </p:spPr>
          <p:txBody>
            <a:bodyPr wrap="square">
              <a:spAutoFit/>
            </a:bodyPr>
            <a:lstStyle/>
            <a:p>
              <a:pPr marL="499745" indent="-499745" algn="ctr"/>
              <a:r>
                <a:rPr lang="en-US" altLang="zh-CN" sz="4000" b="1" dirty="0">
                  <a:solidFill>
                    <a:srgbClr val="C00000"/>
                  </a:solidFill>
                  <a:latin typeface="Algerian" pitchFamily="82" charset="0"/>
                  <a:ea typeface="微软雅黑" pitchFamily="34" charset="-122"/>
                  <a:sym typeface="+mn-ea"/>
                </a:rPr>
                <a:t>02 </a:t>
              </a:r>
              <a:endParaRPr lang="en-US" altLang="zh-CN" sz="4000" b="1" dirty="0">
                <a:solidFill>
                  <a:srgbClr val="C00000"/>
                </a:solidFill>
                <a:latin typeface="Algerian" pitchFamily="82" charset="0"/>
                <a:ea typeface="微软雅黑" pitchFamily="34" charset="-122"/>
                <a:sym typeface="+mn-ea"/>
              </a:endParaRPr>
            </a:p>
          </p:txBody>
        </p:sp>
        <p:sp>
          <p:nvSpPr>
            <p:cNvPr id="7" name="文本框 6"/>
            <p:cNvSpPr txBox="1"/>
            <p:nvPr/>
          </p:nvSpPr>
          <p:spPr>
            <a:xfrm>
              <a:off x="4953635" y="1784350"/>
              <a:ext cx="2750820" cy="1527175"/>
            </a:xfrm>
            <a:prstGeom prst="rect">
              <a:avLst/>
            </a:prstGeom>
            <a:noFill/>
          </p:spPr>
          <p:txBody>
            <a:bodyPr wrap="square">
              <a:spAutoFit/>
            </a:bodyPr>
            <a:lstStyle/>
            <a:p>
              <a:pPr indent="0" algn="l" fontAlgn="auto">
                <a:lnSpc>
                  <a:spcPts val="2800"/>
                </a:lnSpc>
                <a:spcBef>
                  <a:spcPts val="0"/>
                </a:spcBef>
              </a:pPr>
              <a:r>
                <a:rPr lang="zh-CN" altLang="en-US" sz="2000" b="1" dirty="0">
                  <a:latin typeface="微软雅黑" pitchFamily="34" charset="-122"/>
                  <a:ea typeface="微软雅黑" pitchFamily="34" charset="-122"/>
                  <a:sym typeface="+mn-ea"/>
                </a:rPr>
                <a:t>综合施策推进“三条河”流域治理，文教河全年达标，宝陵河趋于达标，珠溪河水质明显改善</a:t>
              </a:r>
              <a:endParaRPr lang="zh-CN" altLang="en-US" sz="2000" b="1" dirty="0">
                <a:latin typeface="微软雅黑" pitchFamily="34" charset="-122"/>
                <a:ea typeface="微软雅黑" pitchFamily="34" charset="-122"/>
                <a:sym typeface="+mn-ea"/>
              </a:endParaRPr>
            </a:p>
          </p:txBody>
        </p:sp>
      </p:grpSp>
      <p:grpSp>
        <p:nvGrpSpPr>
          <p:cNvPr id="14" name="组合 13"/>
          <p:cNvGrpSpPr/>
          <p:nvPr/>
        </p:nvGrpSpPr>
        <p:grpSpPr>
          <a:xfrm>
            <a:off x="379412" y="4853831"/>
            <a:ext cx="3563620" cy="1168400"/>
            <a:chOff x="8052435" y="1784350"/>
            <a:chExt cx="3563620" cy="1168400"/>
          </a:xfrm>
        </p:grpSpPr>
        <p:sp>
          <p:nvSpPr>
            <p:cNvPr id="8" name="文本框 7"/>
            <p:cNvSpPr txBox="1"/>
            <p:nvPr/>
          </p:nvSpPr>
          <p:spPr>
            <a:xfrm>
              <a:off x="8052435" y="1818640"/>
              <a:ext cx="838200" cy="706755"/>
            </a:xfrm>
            <a:prstGeom prst="rect">
              <a:avLst/>
            </a:prstGeom>
            <a:noFill/>
            <a:ln>
              <a:solidFill>
                <a:srgbClr val="C00000"/>
              </a:solidFill>
            </a:ln>
          </p:spPr>
          <p:txBody>
            <a:bodyPr wrap="square">
              <a:spAutoFit/>
            </a:bodyPr>
            <a:lstStyle/>
            <a:p>
              <a:pPr marL="499745" indent="-499745" algn="ctr"/>
              <a:r>
                <a:rPr lang="en-US" altLang="zh-CN" sz="4000" b="1" dirty="0">
                  <a:solidFill>
                    <a:srgbClr val="C00000"/>
                  </a:solidFill>
                  <a:latin typeface="Algerian" pitchFamily="82" charset="0"/>
                  <a:ea typeface="微软雅黑" pitchFamily="34" charset="-122"/>
                  <a:sym typeface="+mn-ea"/>
                </a:rPr>
                <a:t>03 </a:t>
              </a:r>
              <a:endParaRPr lang="en-US" altLang="zh-CN" sz="4000" b="1" dirty="0">
                <a:solidFill>
                  <a:srgbClr val="C00000"/>
                </a:solidFill>
                <a:latin typeface="Algerian" pitchFamily="82" charset="0"/>
                <a:ea typeface="微软雅黑" pitchFamily="34" charset="-122"/>
                <a:sym typeface="+mn-ea"/>
              </a:endParaRPr>
            </a:p>
          </p:txBody>
        </p:sp>
        <p:sp>
          <p:nvSpPr>
            <p:cNvPr id="12" name="文本框 11"/>
            <p:cNvSpPr txBox="1"/>
            <p:nvPr/>
          </p:nvSpPr>
          <p:spPr>
            <a:xfrm>
              <a:off x="8865235" y="1784350"/>
              <a:ext cx="2750820" cy="1168400"/>
            </a:xfrm>
            <a:prstGeom prst="rect">
              <a:avLst/>
            </a:prstGeom>
            <a:noFill/>
          </p:spPr>
          <p:txBody>
            <a:bodyPr wrap="square">
              <a:spAutoFit/>
            </a:bodyPr>
            <a:lstStyle/>
            <a:p>
              <a:pPr indent="0" algn="l" fontAlgn="auto">
                <a:lnSpc>
                  <a:spcPts val="2800"/>
                </a:lnSpc>
                <a:spcBef>
                  <a:spcPts val="0"/>
                </a:spcBef>
              </a:pPr>
              <a:r>
                <a:rPr lang="zh-CN" altLang="en-US" sz="2000" b="1" dirty="0">
                  <a:latin typeface="微软雅黑" pitchFamily="34" charset="-122"/>
                  <a:ea typeface="微软雅黑" pitchFamily="34" charset="-122"/>
                  <a:sym typeface="+mn-ea"/>
                </a:rPr>
                <a:t>完成禁养区内水产养殖清退、整治</a:t>
              </a:r>
              <a:r>
                <a:rPr lang="en-US" altLang="zh-CN" sz="2000" b="1" dirty="0">
                  <a:latin typeface="微软雅黑" pitchFamily="34" charset="-122"/>
                  <a:ea typeface="微软雅黑" pitchFamily="34" charset="-122"/>
                  <a:sym typeface="+mn-ea"/>
                </a:rPr>
                <a:t>4</a:t>
              </a:r>
              <a:r>
                <a:rPr lang="zh-CN" altLang="en-US" sz="2000" b="1" dirty="0">
                  <a:latin typeface="微软雅黑" pitchFamily="34" charset="-122"/>
                  <a:ea typeface="微软雅黑" pitchFamily="34" charset="-122"/>
                  <a:sym typeface="+mn-ea"/>
                </a:rPr>
                <a:t>条农村黑臭水体</a:t>
              </a:r>
              <a:endParaRPr lang="zh-CN" altLang="en-US" sz="2000" b="1" dirty="0">
                <a:latin typeface="微软雅黑" pitchFamily="34" charset="-122"/>
                <a:ea typeface="微软雅黑" pitchFamily="34" charset="-122"/>
                <a:sym typeface="+mn-ea"/>
              </a:endParaRPr>
            </a:p>
          </p:txBody>
        </p:sp>
      </p:grpSp>
      <p:sp>
        <p:nvSpPr>
          <p:cNvPr id="22" name="文本框 21"/>
          <p:cNvSpPr txBox="1"/>
          <p:nvPr/>
        </p:nvSpPr>
        <p:spPr>
          <a:xfrm>
            <a:off x="4618558" y="3416824"/>
            <a:ext cx="3678032" cy="337185"/>
          </a:xfrm>
          <a:prstGeom prst="rect">
            <a:avLst/>
          </a:prstGeom>
          <a:noFill/>
        </p:spPr>
        <p:txBody>
          <a:bodyPr wrap="square">
            <a:spAutoFit/>
          </a:bodyPr>
          <a:lstStyle/>
          <a:p>
            <a:pPr algn="ctr"/>
            <a:r>
              <a:rPr lang="zh-CN" altLang="en-US" sz="1600" dirty="0">
                <a:solidFill>
                  <a:schemeClr val="bg1"/>
                </a:solidFill>
                <a:latin typeface="微软雅黑" pitchFamily="34" charset="-122"/>
                <a:ea typeface="微软雅黑" pitchFamily="34" charset="-122"/>
              </a:rPr>
              <a:t>拆除前：</a:t>
            </a:r>
            <a:r>
              <a:rPr lang="en-US" altLang="zh-CN" sz="1600" dirty="0">
                <a:solidFill>
                  <a:schemeClr val="bg1"/>
                </a:solidFill>
                <a:latin typeface="微软雅黑" pitchFamily="34" charset="-122"/>
                <a:ea typeface="微软雅黑" pitchFamily="34" charset="-122"/>
              </a:rPr>
              <a:t> 2019</a:t>
            </a:r>
            <a:r>
              <a:rPr lang="zh-CN" altLang="en-US" sz="1600" dirty="0">
                <a:solidFill>
                  <a:schemeClr val="bg1"/>
                </a:solidFill>
                <a:latin typeface="微软雅黑" pitchFamily="34" charset="-122"/>
                <a:ea typeface="微软雅黑" pitchFamily="34" charset="-122"/>
              </a:rPr>
              <a:t>年东郊人工岛卫星图</a:t>
            </a:r>
            <a:endParaRPr lang="zh-CN" altLang="en-US" sz="1600" dirty="0">
              <a:solidFill>
                <a:schemeClr val="bg1"/>
              </a:solidFill>
              <a:latin typeface="微软雅黑" pitchFamily="34" charset="-122"/>
              <a:ea typeface="微软雅黑" pitchFamily="34" charset="-122"/>
            </a:endParaRPr>
          </a:p>
        </p:txBody>
      </p:sp>
      <p:sp>
        <p:nvSpPr>
          <p:cNvPr id="24" name="文本框 23"/>
          <p:cNvSpPr txBox="1"/>
          <p:nvPr/>
        </p:nvSpPr>
        <p:spPr>
          <a:xfrm>
            <a:off x="8422958" y="3416824"/>
            <a:ext cx="3678032" cy="337185"/>
          </a:xfrm>
          <a:prstGeom prst="rect">
            <a:avLst/>
          </a:prstGeom>
          <a:noFill/>
        </p:spPr>
        <p:txBody>
          <a:bodyPr wrap="square">
            <a:spAutoFit/>
          </a:bodyPr>
          <a:lstStyle/>
          <a:p>
            <a:pPr algn="ctr"/>
            <a:r>
              <a:rPr lang="zh-CN" altLang="en-US" sz="1600" dirty="0">
                <a:solidFill>
                  <a:schemeClr val="bg1"/>
                </a:solidFill>
                <a:latin typeface="微软雅黑" pitchFamily="34" charset="-122"/>
                <a:ea typeface="微软雅黑" pitchFamily="34" charset="-122"/>
              </a:rPr>
              <a:t>拆除后：</a:t>
            </a:r>
            <a:r>
              <a:rPr lang="en-US" altLang="zh-CN" sz="1600" dirty="0">
                <a:solidFill>
                  <a:schemeClr val="bg1"/>
                </a:solidFill>
                <a:latin typeface="微软雅黑" pitchFamily="34" charset="-122"/>
                <a:ea typeface="微软雅黑" pitchFamily="34" charset="-122"/>
              </a:rPr>
              <a:t> 2022</a:t>
            </a:r>
            <a:r>
              <a:rPr lang="zh-CN" altLang="en-US" sz="1600" dirty="0">
                <a:solidFill>
                  <a:schemeClr val="bg1"/>
                </a:solidFill>
                <a:latin typeface="微软雅黑" pitchFamily="34" charset="-122"/>
                <a:ea typeface="微软雅黑" pitchFamily="34" charset="-122"/>
              </a:rPr>
              <a:t>年东郊人工岛卫星图</a:t>
            </a:r>
            <a:endParaRPr lang="zh-CN" altLang="en-US" sz="1600" dirty="0">
              <a:solidFill>
                <a:schemeClr val="bg1"/>
              </a:solidFill>
              <a:latin typeface="微软雅黑" pitchFamily="34" charset="-122"/>
              <a:ea typeface="微软雅黑" pitchFamily="34" charset="-122"/>
            </a:endParaRPr>
          </a:p>
        </p:txBody>
      </p:sp>
      <p:pic>
        <p:nvPicPr>
          <p:cNvPr id="26" name="图片 25"/>
          <p:cNvPicPr>
            <a:picLocks noChangeAspect="1"/>
          </p:cNvPicPr>
          <p:nvPr/>
        </p:nvPicPr>
        <p:blipFill rotWithShape="1">
          <a:blip r:embed="rId5" cstate="print"/>
          <a:srcRect/>
          <a:stretch>
            <a:fillRect/>
          </a:stretch>
        </p:blipFill>
        <p:spPr>
          <a:xfrm>
            <a:off x="8422959" y="3876674"/>
            <a:ext cx="3668394" cy="2709545"/>
          </a:xfrm>
          <a:prstGeom prst="rect">
            <a:avLst/>
          </a:prstGeom>
        </p:spPr>
      </p:pic>
      <p:sp>
        <p:nvSpPr>
          <p:cNvPr id="19" name="TextBox 7"/>
          <p:cNvSpPr txBox="1">
            <a:spLocks noChangeArrowheads="1"/>
          </p:cNvSpPr>
          <p:nvPr>
            <p:custDataLst>
              <p:tags r:id="rId6"/>
            </p:custDataLst>
          </p:nvPr>
        </p:nvSpPr>
        <p:spPr bwMode="auto">
          <a:xfrm>
            <a:off x="387033" y="337185"/>
            <a:ext cx="7247890" cy="553720"/>
          </a:xfrm>
          <a:prstGeom prst="rect">
            <a:avLst/>
          </a:prstGeom>
          <a:noFill/>
        </p:spPr>
        <p:txBody>
          <a:bodyPr wrap="square" lIns="0" tIns="0" rIns="0" bIns="0" rtlCol="0">
            <a:spAutoFit/>
            <a:scene3d>
              <a:camera prst="orthographicFront"/>
              <a:lightRig rig="threePt" dir="t"/>
            </a:scene3d>
            <a:sp3d contourW="12700"/>
          </a:bodyPr>
          <a:lstStyle/>
          <a:p>
            <a:pPr lvl="0" algn="l">
              <a:buClrTx/>
              <a:buSzTx/>
              <a:buFontTx/>
            </a:pPr>
            <a:r>
              <a:rPr lang="zh-CN" altLang="en-US" sz="3600" b="1" dirty="0">
                <a:solidFill>
                  <a:schemeClr val="bg1"/>
                </a:solidFill>
                <a:latin typeface="微软雅黑" pitchFamily="34" charset="-122"/>
                <a:ea typeface="微软雅黑" pitchFamily="34" charset="-122"/>
                <a:cs typeface="思源黑体 CN Normal" panose="020B0400000000000000" pitchFamily="34" charset="-122"/>
                <a:sym typeface="+mn-ea"/>
              </a:rPr>
              <a:t>生态文明建设取得新进展</a:t>
            </a:r>
            <a:endParaRPr lang="zh-CN" altLang="en-US" sz="3600" b="1" dirty="0">
              <a:solidFill>
                <a:schemeClr val="bg1"/>
              </a:solidFill>
              <a:latin typeface="微软雅黑" pitchFamily="34" charset="-122"/>
              <a:ea typeface="微软雅黑" pitchFamily="34" charset="-122"/>
              <a:cs typeface="思源黑体 CN Normal" panose="020B0400000000000000" pitchFamily="34" charset="-122"/>
              <a:sym typeface="+mn-ea"/>
            </a:endParaRPr>
          </a:p>
        </p:txBody>
      </p:sp>
      <p:sp>
        <p:nvSpPr>
          <p:cNvPr id="21" name="矩形 20"/>
          <p:cNvSpPr/>
          <p:nvPr>
            <p:custDataLst>
              <p:tags r:id="rId7"/>
            </p:custDataLst>
          </p:nvPr>
        </p:nvSpPr>
        <p:spPr>
          <a:xfrm>
            <a:off x="318" y="609600"/>
            <a:ext cx="12192000" cy="177800"/>
          </a:xfrm>
          <a:prstGeom prst="rect">
            <a:avLst/>
          </a:prstGeom>
          <a:solidFill>
            <a:srgbClr val="F1C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custDataLst>
              <p:tags r:id="rId8"/>
            </p:custDataLst>
          </p:nvPr>
        </p:nvSpPr>
        <p:spPr>
          <a:xfrm>
            <a:off x="318" y="558800"/>
            <a:ext cx="12192000" cy="177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Box 7"/>
          <p:cNvSpPr txBox="1">
            <a:spLocks noChangeArrowheads="1"/>
          </p:cNvSpPr>
          <p:nvPr>
            <p:custDataLst>
              <p:tags r:id="rId9"/>
            </p:custDataLst>
          </p:nvPr>
        </p:nvSpPr>
        <p:spPr bwMode="auto">
          <a:xfrm>
            <a:off x="3627755" y="349885"/>
            <a:ext cx="5470525" cy="553720"/>
          </a:xfrm>
          <a:prstGeom prst="rect">
            <a:avLst/>
          </a:prstGeom>
          <a:solidFill>
            <a:schemeClr val="bg1"/>
          </a:solidFill>
        </p:spPr>
        <p:txBody>
          <a:bodyPr wrap="square" lIns="0" tIns="0" rIns="0" bIns="0" rtlCol="0">
            <a:spAutoFit/>
            <a:scene3d>
              <a:camera prst="orthographicFront"/>
              <a:lightRig rig="threePt" dir="t"/>
            </a:scene3d>
            <a:sp3d contourW="12700"/>
          </a:bodyPr>
          <a:lstStyle/>
          <a:p>
            <a:pPr lvl="0" algn="ctr">
              <a:buClrTx/>
              <a:buSzTx/>
              <a:buFontTx/>
            </a:pPr>
            <a:r>
              <a:rPr lang="zh-CN" altLang="en-US" sz="3600" b="1" dirty="0">
                <a:latin typeface="微软雅黑" pitchFamily="34" charset="-122"/>
                <a:ea typeface="微软雅黑" pitchFamily="34" charset="-122"/>
                <a:cs typeface="思源黑体 CN Normal" panose="020B0400000000000000" pitchFamily="34" charset="-122"/>
                <a:sym typeface="+mn-ea"/>
              </a:rPr>
              <a:t>六、生态底色更加靓丽</a:t>
            </a:r>
            <a:endParaRPr lang="zh-CN" altLang="en-US" sz="3600" b="1" dirty="0">
              <a:solidFill>
                <a:schemeClr val="tx1"/>
              </a:solidFill>
              <a:latin typeface="微软雅黑" pitchFamily="34" charset="-122"/>
              <a:ea typeface="微软雅黑" pitchFamily="34" charset="-122"/>
              <a:cs typeface="思源黑体 CN Normal" panose="020B0400000000000000" pitchFamily="34" charset="-122"/>
              <a:sym typeface="+mn-ea"/>
            </a:endParaRPr>
          </a:p>
        </p:txBody>
      </p:sp>
    </p:spTree>
    <p:custDataLst>
      <p:tags r:id="rId10"/>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组合 51"/>
          <p:cNvGrpSpPr/>
          <p:nvPr/>
        </p:nvGrpSpPr>
        <p:grpSpPr>
          <a:xfrm>
            <a:off x="393700" y="1058545"/>
            <a:ext cx="4784725" cy="5492115"/>
            <a:chOff x="7304404" y="1040292"/>
            <a:chExt cx="4696862" cy="5584028"/>
          </a:xfrm>
        </p:grpSpPr>
        <p:grpSp>
          <p:nvGrpSpPr>
            <p:cNvPr id="2" name="组合 1"/>
            <p:cNvGrpSpPr/>
            <p:nvPr/>
          </p:nvGrpSpPr>
          <p:grpSpPr>
            <a:xfrm>
              <a:off x="7304404" y="1040292"/>
              <a:ext cx="4696862" cy="5584028"/>
              <a:chOff x="8896954" y="1005797"/>
              <a:chExt cx="8023498" cy="9539015"/>
            </a:xfrm>
          </p:grpSpPr>
          <p:pic>
            <p:nvPicPr>
              <p:cNvPr id="6" name="图片 5"/>
              <p:cNvPicPr>
                <a:picLocks noChangeAspect="1"/>
              </p:cNvPicPr>
              <p:nvPr>
                <p:custDataLst>
                  <p:tags r:id="rId1"/>
                </p:custDataLst>
              </p:nvPr>
            </p:nvPicPr>
            <p:blipFill rotWithShape="1">
              <a:blip r:embed="rId2" cstate="print"/>
              <a:srcRect l="-1" r="287" b="408"/>
              <a:stretch>
                <a:fillRect/>
              </a:stretch>
            </p:blipFill>
            <p:spPr>
              <a:xfrm>
                <a:off x="8896954" y="1005797"/>
                <a:ext cx="8002201" cy="9539015"/>
              </a:xfrm>
              <a:prstGeom prst="rect">
                <a:avLst/>
              </a:prstGeom>
            </p:spPr>
          </p:pic>
          <p:sp>
            <p:nvSpPr>
              <p:cNvPr id="7" name="文本框 6"/>
              <p:cNvSpPr txBox="1"/>
              <p:nvPr>
                <p:custDataLst>
                  <p:tags r:id="rId3"/>
                </p:custDataLst>
              </p:nvPr>
            </p:nvSpPr>
            <p:spPr>
              <a:xfrm rot="19031224">
                <a:off x="12592478" y="2414867"/>
                <a:ext cx="564360" cy="2102753"/>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000" b="1" i="0" u="none" strike="noStrike" kern="1200" cap="none" spc="0" normalizeH="0" baseline="0" noProof="0" dirty="0">
                    <a:ln>
                      <a:noFill/>
                    </a:ln>
                    <a:effectLst/>
                    <a:uLnTx/>
                    <a:uFillTx/>
                    <a:latin typeface="Calibri"/>
                    <a:ea typeface="微软雅黑" pitchFamily="34" charset="-122"/>
                    <a:cs typeface="+mn-cs"/>
                  </a:rPr>
                  <a:t>珠溪河生态廊道</a:t>
                </a:r>
                <a:endParaRPr kumimoji="0" lang="zh-CN" altLang="en-US" sz="1000" b="1" i="0" u="none" strike="noStrike" kern="1200" cap="none" spc="0" normalizeH="0" baseline="0" noProof="0" dirty="0">
                  <a:ln>
                    <a:noFill/>
                  </a:ln>
                  <a:effectLst/>
                  <a:uLnTx/>
                  <a:uFillTx/>
                  <a:latin typeface="Calibri"/>
                  <a:ea typeface="微软雅黑" pitchFamily="34" charset="-122"/>
                  <a:cs typeface="+mn-cs"/>
                </a:endParaRPr>
              </a:p>
            </p:txBody>
          </p:sp>
          <p:sp>
            <p:nvSpPr>
              <p:cNvPr id="8" name="文本框 7"/>
              <p:cNvSpPr txBox="1"/>
              <p:nvPr>
                <p:custDataLst>
                  <p:tags r:id="rId4"/>
                </p:custDataLst>
              </p:nvPr>
            </p:nvSpPr>
            <p:spPr>
              <a:xfrm rot="21240000">
                <a:off x="14407679" y="4633399"/>
                <a:ext cx="564360" cy="2077698"/>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000" b="1" i="0" u="none" strike="noStrike" kern="1200" cap="none" spc="0" normalizeH="0" baseline="0" noProof="0" dirty="0">
                    <a:effectLst>
                      <a:glow rad="101600">
                        <a:schemeClr val="bg1">
                          <a:alpha val="60000"/>
                        </a:schemeClr>
                      </a:glow>
                    </a:effectLst>
                    <a:uLnTx/>
                    <a:uFillTx/>
                    <a:latin typeface="Calibri"/>
                    <a:ea typeface="微软雅黑" pitchFamily="34" charset="-122"/>
                    <a:cs typeface="+mn-cs"/>
                  </a:rPr>
                  <a:t>宝陵河生态廊道</a:t>
                </a:r>
                <a:endParaRPr kumimoji="0" lang="zh-CN" altLang="en-US" sz="1000" b="1" i="0" u="none" strike="noStrike" kern="1200" cap="none" spc="0" normalizeH="0" baseline="0" noProof="0" dirty="0">
                  <a:effectLst>
                    <a:glow rad="101600">
                      <a:schemeClr val="bg1">
                        <a:alpha val="60000"/>
                      </a:schemeClr>
                    </a:glow>
                  </a:effectLst>
                  <a:uLnTx/>
                  <a:uFillTx/>
                  <a:latin typeface="Calibri"/>
                  <a:ea typeface="微软雅黑" pitchFamily="34" charset="-122"/>
                  <a:cs typeface="+mn-cs"/>
                </a:endParaRPr>
              </a:p>
            </p:txBody>
          </p:sp>
          <p:sp>
            <p:nvSpPr>
              <p:cNvPr id="12" name="文本框 11"/>
              <p:cNvSpPr txBox="1"/>
              <p:nvPr>
                <p:custDataLst>
                  <p:tags r:id="rId5"/>
                </p:custDataLst>
              </p:nvPr>
            </p:nvSpPr>
            <p:spPr>
              <a:xfrm rot="18360000">
                <a:off x="13741882" y="5436352"/>
                <a:ext cx="584539" cy="1878546"/>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000" b="1" i="0" u="none" strike="noStrike" kern="1200" cap="none" spc="0" normalizeH="0" baseline="0" noProof="0" dirty="0">
                    <a:effectLst>
                      <a:glow rad="101600">
                        <a:schemeClr val="bg1">
                          <a:alpha val="60000"/>
                        </a:schemeClr>
                      </a:glow>
                    </a:effectLst>
                    <a:uLnTx/>
                    <a:uFillTx/>
                    <a:latin typeface="Calibri"/>
                    <a:ea typeface="微软雅黑" pitchFamily="34" charset="-122"/>
                    <a:cs typeface="+mn-cs"/>
                  </a:rPr>
                  <a:t>文教河生态廊道</a:t>
                </a:r>
                <a:endParaRPr kumimoji="0" lang="zh-CN" altLang="en-US" sz="1000" b="1" i="0" u="none" strike="noStrike" kern="1200" cap="none" spc="0" normalizeH="0" baseline="0" noProof="0" dirty="0">
                  <a:effectLst>
                    <a:glow rad="101600">
                      <a:schemeClr val="bg1">
                        <a:alpha val="60000"/>
                      </a:schemeClr>
                    </a:glow>
                  </a:effectLst>
                  <a:uLnTx/>
                  <a:uFillTx/>
                  <a:latin typeface="Calibri"/>
                  <a:ea typeface="微软雅黑" pitchFamily="34" charset="-122"/>
                  <a:cs typeface="+mn-cs"/>
                </a:endParaRPr>
              </a:p>
            </p:txBody>
          </p:sp>
          <p:sp>
            <p:nvSpPr>
              <p:cNvPr id="13" name="文本框 12"/>
              <p:cNvSpPr txBox="1"/>
              <p:nvPr>
                <p:custDataLst>
                  <p:tags r:id="rId6"/>
                </p:custDataLst>
              </p:nvPr>
            </p:nvSpPr>
            <p:spPr>
              <a:xfrm>
                <a:off x="12069683" y="3880023"/>
                <a:ext cx="888582" cy="478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600" b="1" i="0" u="none" strike="noStrike" kern="1200" cap="none" spc="0" normalizeH="0" baseline="0" noProof="0" dirty="0">
                    <a:ln>
                      <a:noFill/>
                    </a:ln>
                    <a:solidFill>
                      <a:srgbClr val="0070C0"/>
                    </a:solidFill>
                    <a:effectLst/>
                    <a:uLnTx/>
                    <a:uFillTx/>
                    <a:latin typeface="Calibri"/>
                    <a:ea typeface="微软雅黑" pitchFamily="34" charset="-122"/>
                    <a:cs typeface="+mn-cs"/>
                  </a:rPr>
                  <a:t>湖山水库</a:t>
                </a:r>
                <a:endParaRPr kumimoji="0" lang="zh-CN" altLang="en-US" sz="600" b="1" i="0" u="none" strike="noStrike" kern="1200" cap="none" spc="0" normalizeH="0" baseline="0" noProof="0" dirty="0">
                  <a:ln>
                    <a:noFill/>
                  </a:ln>
                  <a:solidFill>
                    <a:srgbClr val="0070C0"/>
                  </a:solidFill>
                  <a:effectLst/>
                  <a:uLnTx/>
                  <a:uFillTx/>
                  <a:latin typeface="Calibri"/>
                  <a:ea typeface="微软雅黑" pitchFamily="34" charset="-122"/>
                  <a:cs typeface="+mn-cs"/>
                </a:endParaRPr>
              </a:p>
            </p:txBody>
          </p:sp>
          <p:sp>
            <p:nvSpPr>
              <p:cNvPr id="19" name="文本框 18"/>
              <p:cNvSpPr txBox="1"/>
              <p:nvPr>
                <p:custDataLst>
                  <p:tags r:id="rId7"/>
                </p:custDataLst>
              </p:nvPr>
            </p:nvSpPr>
            <p:spPr>
              <a:xfrm>
                <a:off x="13036278" y="4137567"/>
                <a:ext cx="888582" cy="478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600" b="1" i="0" u="none" strike="noStrike" kern="1200" cap="none" spc="0" normalizeH="0" baseline="0" noProof="0" dirty="0">
                    <a:ln>
                      <a:noFill/>
                    </a:ln>
                    <a:solidFill>
                      <a:srgbClr val="0070C0"/>
                    </a:solidFill>
                    <a:effectLst/>
                    <a:uLnTx/>
                    <a:uFillTx/>
                    <a:latin typeface="Calibri"/>
                    <a:ea typeface="微软雅黑" pitchFamily="34" charset="-122"/>
                    <a:cs typeface="+mn-cs"/>
                  </a:rPr>
                  <a:t>翁龙水库</a:t>
                </a:r>
                <a:endParaRPr kumimoji="0" lang="zh-CN" altLang="en-US" sz="600" b="1" i="0" u="none" strike="noStrike" kern="1200" cap="none" spc="0" normalizeH="0" baseline="0" noProof="0" dirty="0">
                  <a:ln>
                    <a:noFill/>
                  </a:ln>
                  <a:solidFill>
                    <a:srgbClr val="0070C0"/>
                  </a:solidFill>
                  <a:effectLst/>
                  <a:uLnTx/>
                  <a:uFillTx/>
                  <a:latin typeface="Calibri"/>
                  <a:ea typeface="微软雅黑" pitchFamily="34" charset="-122"/>
                  <a:cs typeface="+mn-cs"/>
                </a:endParaRPr>
              </a:p>
            </p:txBody>
          </p:sp>
          <p:grpSp>
            <p:nvGrpSpPr>
              <p:cNvPr id="20" name="组合 19"/>
              <p:cNvGrpSpPr/>
              <p:nvPr/>
            </p:nvGrpSpPr>
            <p:grpSpPr>
              <a:xfrm>
                <a:off x="15133493" y="9083950"/>
                <a:ext cx="1786959" cy="1460861"/>
                <a:chOff x="15055479" y="9069237"/>
                <a:chExt cx="1786959" cy="1460861"/>
              </a:xfrm>
            </p:grpSpPr>
            <p:pic>
              <p:nvPicPr>
                <p:cNvPr id="21" name="图片 20"/>
                <p:cNvPicPr>
                  <a:picLocks noChangeAspect="1"/>
                </p:cNvPicPr>
                <p:nvPr>
                  <p:custDataLst>
                    <p:tags r:id="rId8"/>
                  </p:custDataLst>
                </p:nvPr>
              </p:nvPicPr>
              <p:blipFill>
                <a:blip r:embed="rId9" cstate="print"/>
                <a:stretch>
                  <a:fillRect/>
                </a:stretch>
              </p:blipFill>
              <p:spPr>
                <a:xfrm>
                  <a:off x="15222843" y="9432332"/>
                  <a:ext cx="1619595" cy="1097766"/>
                </a:xfrm>
                <a:prstGeom prst="rect">
                  <a:avLst/>
                </a:prstGeom>
              </p:spPr>
            </p:pic>
            <p:sp>
              <p:nvSpPr>
                <p:cNvPr id="22" name="文本框 21"/>
                <p:cNvSpPr txBox="1"/>
                <p:nvPr>
                  <p:custDataLst>
                    <p:tags r:id="rId10"/>
                  </p:custDataLst>
                </p:nvPr>
              </p:nvSpPr>
              <p:spPr>
                <a:xfrm>
                  <a:off x="15055479" y="9069237"/>
                  <a:ext cx="652953" cy="37167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800" b="1" i="0" u="none" strike="noStrike" kern="1200" cap="none" spc="0" normalizeH="0" baseline="0" noProof="0" dirty="0">
                      <a:ln>
                        <a:noFill/>
                      </a:ln>
                      <a:solidFill>
                        <a:prstClr val="black"/>
                      </a:solidFill>
                      <a:effectLst/>
                      <a:uLnTx/>
                      <a:uFillTx/>
                      <a:latin typeface="Calibri"/>
                      <a:ea typeface="微软雅黑" pitchFamily="34" charset="-122"/>
                      <a:cs typeface="+mn-cs"/>
                    </a:rPr>
                    <a:t>图例</a:t>
                  </a:r>
                  <a:endParaRPr kumimoji="0" lang="zh-CN" altLang="en-US" sz="800" b="1" i="0" u="none" strike="noStrike" kern="1200" cap="none" spc="0" normalizeH="0" baseline="0" noProof="0" dirty="0">
                    <a:ln>
                      <a:noFill/>
                    </a:ln>
                    <a:solidFill>
                      <a:prstClr val="black"/>
                    </a:solidFill>
                    <a:effectLst/>
                    <a:uLnTx/>
                    <a:uFillTx/>
                    <a:latin typeface="Calibri"/>
                    <a:ea typeface="微软雅黑" pitchFamily="34" charset="-122"/>
                    <a:cs typeface="+mn-cs"/>
                  </a:endParaRPr>
                </a:p>
              </p:txBody>
            </p:sp>
          </p:grpSp>
        </p:grpSp>
        <p:grpSp>
          <p:nvGrpSpPr>
            <p:cNvPr id="40" name="组合 39"/>
            <p:cNvGrpSpPr/>
            <p:nvPr/>
          </p:nvGrpSpPr>
          <p:grpSpPr>
            <a:xfrm>
              <a:off x="10153650" y="5281225"/>
              <a:ext cx="1711591" cy="280202"/>
              <a:chOff x="10153650" y="5281225"/>
              <a:chExt cx="1711591" cy="280202"/>
            </a:xfrm>
          </p:grpSpPr>
          <p:sp>
            <p:nvSpPr>
              <p:cNvPr id="38" name="椭圆 37"/>
              <p:cNvSpPr/>
              <p:nvPr>
                <p:custDataLst>
                  <p:tags r:id="rId11"/>
                </p:custDataLst>
              </p:nvPr>
            </p:nvSpPr>
            <p:spPr>
              <a:xfrm>
                <a:off x="10153650" y="5356860"/>
                <a:ext cx="125730" cy="125730"/>
              </a:xfrm>
              <a:prstGeom prst="ellipse">
                <a:avLst/>
              </a:prstGeom>
              <a:solidFill>
                <a:srgbClr val="C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p:cNvSpPr txBox="1"/>
              <p:nvPr>
                <p:custDataLst>
                  <p:tags r:id="rId12"/>
                </p:custDataLst>
              </p:nvPr>
            </p:nvSpPr>
            <p:spPr>
              <a:xfrm>
                <a:off x="10246653" y="5281225"/>
                <a:ext cx="1618588" cy="28020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effectLst/>
                    <a:uLnTx/>
                    <a:uFillTx/>
                    <a:latin typeface="Calibri"/>
                    <a:ea typeface="微软雅黑" pitchFamily="34" charset="-122"/>
                    <a:cs typeface="+mn-cs"/>
                  </a:rPr>
                  <a:t>东郊人工填岛</a:t>
                </a:r>
                <a:endParaRPr kumimoji="0" lang="zh-CN" altLang="en-US" sz="1200" b="1" i="0" u="none" strike="noStrike" kern="1200" cap="none" spc="0" normalizeH="0" baseline="0" noProof="0" dirty="0">
                  <a:ln>
                    <a:noFill/>
                  </a:ln>
                  <a:effectLst/>
                  <a:uLnTx/>
                  <a:uFillTx/>
                  <a:latin typeface="Calibri"/>
                  <a:ea typeface="微软雅黑" pitchFamily="34" charset="-122"/>
                  <a:cs typeface="+mn-cs"/>
                </a:endParaRPr>
              </a:p>
            </p:txBody>
          </p:sp>
        </p:grpSp>
        <p:grpSp>
          <p:nvGrpSpPr>
            <p:cNvPr id="41" name="组合 40"/>
            <p:cNvGrpSpPr/>
            <p:nvPr/>
          </p:nvGrpSpPr>
          <p:grpSpPr>
            <a:xfrm>
              <a:off x="8676749" y="5458887"/>
              <a:ext cx="1477838" cy="280202"/>
              <a:chOff x="8943449" y="5281225"/>
              <a:chExt cx="1477838" cy="280202"/>
            </a:xfrm>
          </p:grpSpPr>
          <p:sp>
            <p:nvSpPr>
              <p:cNvPr id="42" name="椭圆 41"/>
              <p:cNvSpPr/>
              <p:nvPr>
                <p:custDataLst>
                  <p:tags r:id="rId13"/>
                </p:custDataLst>
              </p:nvPr>
            </p:nvSpPr>
            <p:spPr>
              <a:xfrm>
                <a:off x="10153650" y="5356860"/>
                <a:ext cx="125730" cy="125730"/>
              </a:xfrm>
              <a:prstGeom prst="ellipse">
                <a:avLst/>
              </a:prstGeom>
              <a:solidFill>
                <a:srgbClr val="C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p:cNvSpPr txBox="1"/>
              <p:nvPr>
                <p:custDataLst>
                  <p:tags r:id="rId14"/>
                </p:custDataLst>
              </p:nvPr>
            </p:nvSpPr>
            <p:spPr>
              <a:xfrm>
                <a:off x="8943449" y="5281225"/>
                <a:ext cx="1477838" cy="28020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effectLst>
                      <a:glow rad="101600">
                        <a:schemeClr val="bg1">
                          <a:alpha val="60000"/>
                        </a:schemeClr>
                      </a:glow>
                    </a:effectLst>
                    <a:uLnTx/>
                    <a:uFillTx/>
                    <a:latin typeface="Calibri"/>
                    <a:ea typeface="微软雅黑" pitchFamily="34" charset="-122"/>
                    <a:cs typeface="+mn-cs"/>
                  </a:rPr>
                  <a:t>南海人工填岛</a:t>
                </a:r>
                <a:endParaRPr kumimoji="0" lang="zh-CN" altLang="en-US" sz="1200" b="1" i="0" u="none" strike="noStrike" kern="1200" cap="none" spc="0" normalizeH="0" baseline="0" noProof="0" dirty="0">
                  <a:ln>
                    <a:noFill/>
                  </a:ln>
                  <a:effectLst>
                    <a:glow rad="101600">
                      <a:schemeClr val="bg1">
                        <a:alpha val="60000"/>
                      </a:schemeClr>
                    </a:glow>
                  </a:effectLst>
                  <a:uLnTx/>
                  <a:uFillTx/>
                  <a:latin typeface="Calibri"/>
                  <a:ea typeface="微软雅黑" pitchFamily="34" charset="-122"/>
                  <a:cs typeface="+mn-cs"/>
                </a:endParaRPr>
              </a:p>
            </p:txBody>
          </p:sp>
        </p:grpSp>
      </p:grpSp>
      <p:sp>
        <p:nvSpPr>
          <p:cNvPr id="5" name="TextBox 7"/>
          <p:cNvSpPr txBox="1">
            <a:spLocks noChangeArrowheads="1"/>
          </p:cNvSpPr>
          <p:nvPr/>
        </p:nvSpPr>
        <p:spPr bwMode="auto">
          <a:xfrm>
            <a:off x="260033" y="210185"/>
            <a:ext cx="7247890" cy="553720"/>
          </a:xfrm>
          <a:prstGeom prst="rect">
            <a:avLst/>
          </a:prstGeom>
          <a:noFill/>
        </p:spPr>
        <p:txBody>
          <a:bodyPr wrap="square" lIns="0" tIns="0" rIns="0" bIns="0" rtlCol="0">
            <a:spAutoFit/>
            <a:scene3d>
              <a:camera prst="orthographicFront"/>
              <a:lightRig rig="threePt" dir="t"/>
            </a:scene3d>
            <a:sp3d contourW="12700"/>
          </a:bodyPr>
          <a:lstStyle/>
          <a:p>
            <a:pPr lvl="0" algn="l">
              <a:buClrTx/>
              <a:buSzTx/>
              <a:buFontTx/>
            </a:pPr>
            <a:r>
              <a:rPr lang="zh-CN" altLang="en-US" sz="3600" b="1" dirty="0">
                <a:solidFill>
                  <a:schemeClr val="bg1"/>
                </a:solidFill>
                <a:latin typeface="微软雅黑" pitchFamily="34" charset="-122"/>
                <a:ea typeface="微软雅黑" pitchFamily="34" charset="-122"/>
                <a:cs typeface="思源黑体 CN Normal" panose="020B0400000000000000" pitchFamily="34" charset="-122"/>
                <a:sym typeface="+mn-ea"/>
              </a:rPr>
              <a:t>生态文明建设取得新进展</a:t>
            </a:r>
            <a:endParaRPr lang="zh-CN" altLang="en-US" sz="3600" b="1" dirty="0">
              <a:solidFill>
                <a:schemeClr val="bg1"/>
              </a:solidFill>
              <a:latin typeface="微软雅黑" pitchFamily="34" charset="-122"/>
              <a:ea typeface="微软雅黑" pitchFamily="34" charset="-122"/>
              <a:cs typeface="思源黑体 CN Normal" panose="020B0400000000000000" pitchFamily="34" charset="-122"/>
              <a:sym typeface="+mn-ea"/>
            </a:endParaRPr>
          </a:p>
        </p:txBody>
      </p:sp>
      <p:sp>
        <p:nvSpPr>
          <p:cNvPr id="4" name="文本框 3"/>
          <p:cNvSpPr txBox="1"/>
          <p:nvPr/>
        </p:nvSpPr>
        <p:spPr>
          <a:xfrm>
            <a:off x="5473700" y="1403985"/>
            <a:ext cx="5058410" cy="1568450"/>
          </a:xfrm>
          <a:prstGeom prst="rect">
            <a:avLst/>
          </a:prstGeom>
          <a:solidFill>
            <a:srgbClr val="000000">
              <a:alpha val="0"/>
            </a:srgbClr>
          </a:solidFill>
        </p:spPr>
        <p:txBody>
          <a:bodyPr wrap="square">
            <a:spAutoFit/>
          </a:bodyPr>
          <a:lstStyle/>
          <a:p>
            <a:pPr indent="0" fontAlgn="auto">
              <a:spcBef>
                <a:spcPts val="600"/>
              </a:spcBef>
            </a:pPr>
            <a:r>
              <a:rPr sz="2400" b="1" dirty="0">
                <a:solidFill>
                  <a:schemeClr val="tx1"/>
                </a:solidFill>
                <a:latin typeface="微软雅黑" pitchFamily="34" charset="-122"/>
                <a:ea typeface="微软雅黑" pitchFamily="34" charset="-122"/>
              </a:rPr>
              <a:t>全市11个地表水考核断面水质达标率同比提升18.2个百分点，地表水环境质量改善幅度12.46%</a:t>
            </a:r>
            <a:r>
              <a:rPr lang="zh-CN" altLang="en-US" sz="2400" b="1" dirty="0">
                <a:solidFill>
                  <a:schemeClr val="tx1"/>
                </a:solidFill>
                <a:latin typeface="微软雅黑" pitchFamily="34" charset="-122"/>
                <a:ea typeface="微软雅黑" pitchFamily="34" charset="-122"/>
              </a:rPr>
              <a:t>地表水环境质量变化排名全省第二。</a:t>
            </a:r>
            <a:endParaRPr lang="zh-CN" altLang="en-US" sz="2400" b="1" dirty="0">
              <a:solidFill>
                <a:schemeClr val="tx1"/>
              </a:solidFill>
              <a:latin typeface="微软雅黑" pitchFamily="34" charset="-122"/>
              <a:ea typeface="微软雅黑" pitchFamily="34" charset="-122"/>
            </a:endParaRPr>
          </a:p>
        </p:txBody>
      </p:sp>
      <p:grpSp>
        <p:nvGrpSpPr>
          <p:cNvPr id="16" name="组合 15"/>
          <p:cNvGrpSpPr/>
          <p:nvPr/>
        </p:nvGrpSpPr>
        <p:grpSpPr>
          <a:xfrm>
            <a:off x="5473700" y="3203575"/>
            <a:ext cx="6381115" cy="1414780"/>
            <a:chOff x="-2208" y="6681"/>
            <a:chExt cx="13469" cy="2986"/>
          </a:xfrm>
        </p:grpSpPr>
        <p:pic>
          <p:nvPicPr>
            <p:cNvPr id="103" name="图片 102"/>
            <p:cNvPicPr>
              <a:picLocks noChangeAspect="1"/>
            </p:cNvPicPr>
            <p:nvPr>
              <p:custDataLst>
                <p:tags r:id="rId15"/>
              </p:custDataLst>
            </p:nvPr>
          </p:nvPicPr>
          <p:blipFill>
            <a:blip r:embed="rId16"/>
            <a:stretch>
              <a:fillRect/>
            </a:stretch>
          </p:blipFill>
          <p:spPr>
            <a:xfrm>
              <a:off x="6777" y="6681"/>
              <a:ext cx="4484" cy="2987"/>
            </a:xfrm>
            <a:prstGeom prst="rect">
              <a:avLst/>
            </a:prstGeom>
          </p:spPr>
        </p:pic>
        <p:pic>
          <p:nvPicPr>
            <p:cNvPr id="14" name="图片 13"/>
            <p:cNvPicPr>
              <a:picLocks noChangeAspect="1"/>
            </p:cNvPicPr>
            <p:nvPr>
              <p:custDataLst>
                <p:tags r:id="rId17"/>
              </p:custDataLst>
            </p:nvPr>
          </p:nvPicPr>
          <p:blipFill>
            <a:blip r:embed="rId18" cstate="print">
              <a:extLst>
                <a:ext uri="{28A0092B-C50C-407E-A947-70E740481C1C}">
                  <a14:useLocalDpi xmlns:a14="http://schemas.microsoft.com/office/drawing/2010/main" val="0"/>
                </a:ext>
              </a:extLst>
            </a:blip>
            <a:stretch>
              <a:fillRect/>
            </a:stretch>
          </p:blipFill>
          <p:spPr>
            <a:xfrm>
              <a:off x="-2208" y="6681"/>
              <a:ext cx="3931" cy="2948"/>
            </a:xfrm>
            <a:prstGeom prst="rect">
              <a:avLst/>
            </a:prstGeom>
          </p:spPr>
        </p:pic>
        <p:pic>
          <p:nvPicPr>
            <p:cNvPr id="15" name="图片 14"/>
            <p:cNvPicPr>
              <a:picLocks noChangeAspect="1"/>
            </p:cNvPicPr>
            <p:nvPr>
              <p:custDataLst>
                <p:tags r:id="rId19"/>
              </p:custDataLst>
            </p:nvPr>
          </p:nvPicPr>
          <p:blipFill>
            <a:blip r:embed="rId20" cstate="print">
              <a:extLst>
                <a:ext uri="{28A0092B-C50C-407E-A947-70E740481C1C}">
                  <a14:useLocalDpi xmlns:a14="http://schemas.microsoft.com/office/drawing/2010/main" val="0"/>
                </a:ext>
              </a:extLst>
            </a:blip>
            <a:stretch>
              <a:fillRect/>
            </a:stretch>
          </p:blipFill>
          <p:spPr>
            <a:xfrm>
              <a:off x="1807" y="6681"/>
              <a:ext cx="4873" cy="2948"/>
            </a:xfrm>
            <a:prstGeom prst="rect">
              <a:avLst/>
            </a:prstGeom>
          </p:spPr>
        </p:pic>
      </p:grpSp>
      <p:pic>
        <p:nvPicPr>
          <p:cNvPr id="18" name="图片 17"/>
          <p:cNvPicPr>
            <a:picLocks noChangeAspect="1"/>
          </p:cNvPicPr>
          <p:nvPr>
            <p:custDataLst>
              <p:tags r:id="rId21"/>
            </p:custDataLst>
          </p:nvPr>
        </p:nvPicPr>
        <p:blipFill rotWithShape="1">
          <a:blip r:embed="rId22">
            <a:extLst>
              <a:ext uri="{BEBA8EAE-BF5A-486C-A8C5-ECC9F3942E4B}">
                <a14:imgProps xmlns:a14="http://schemas.microsoft.com/office/drawing/2010/main">
                  <a14:imgLayer r:embed="rId23">
                    <a14:imgEffect>
                      <a14:artisticPaintBrush/>
                    </a14:imgEffect>
                  </a14:imgLayer>
                </a14:imgProps>
              </a:ext>
              <a:ext uri="{28A0092B-C50C-407E-A947-70E740481C1C}">
                <a14:useLocalDpi xmlns:a14="http://schemas.microsoft.com/office/drawing/2010/main" val="0"/>
              </a:ext>
            </a:extLst>
          </a:blip>
          <a:srcRect t="30789" b="11005"/>
          <a:stretch>
            <a:fillRect/>
          </a:stretch>
        </p:blipFill>
        <p:spPr>
          <a:xfrm>
            <a:off x="5473700" y="4694555"/>
            <a:ext cx="6381115" cy="1880870"/>
          </a:xfrm>
          <a:prstGeom prst="rect">
            <a:avLst/>
          </a:prstGeom>
        </p:spPr>
      </p:pic>
      <p:sp>
        <p:nvSpPr>
          <p:cNvPr id="17" name="矩形 16"/>
          <p:cNvSpPr/>
          <p:nvPr>
            <p:custDataLst>
              <p:tags r:id="rId24"/>
            </p:custDataLst>
          </p:nvPr>
        </p:nvSpPr>
        <p:spPr>
          <a:xfrm>
            <a:off x="318" y="609600"/>
            <a:ext cx="12192000" cy="177800"/>
          </a:xfrm>
          <a:prstGeom prst="rect">
            <a:avLst/>
          </a:prstGeom>
          <a:solidFill>
            <a:srgbClr val="F1C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custDataLst>
              <p:tags r:id="rId25"/>
            </p:custDataLst>
          </p:nvPr>
        </p:nvSpPr>
        <p:spPr>
          <a:xfrm>
            <a:off x="318" y="558800"/>
            <a:ext cx="12192000" cy="177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Box 7"/>
          <p:cNvSpPr txBox="1">
            <a:spLocks noChangeArrowheads="1"/>
          </p:cNvSpPr>
          <p:nvPr>
            <p:custDataLst>
              <p:tags r:id="rId26"/>
            </p:custDataLst>
          </p:nvPr>
        </p:nvSpPr>
        <p:spPr bwMode="auto">
          <a:xfrm>
            <a:off x="3627755" y="349885"/>
            <a:ext cx="5470525" cy="553720"/>
          </a:xfrm>
          <a:prstGeom prst="rect">
            <a:avLst/>
          </a:prstGeom>
          <a:solidFill>
            <a:schemeClr val="bg1"/>
          </a:solidFill>
        </p:spPr>
        <p:txBody>
          <a:bodyPr wrap="square" lIns="0" tIns="0" rIns="0" bIns="0" rtlCol="0">
            <a:spAutoFit/>
            <a:scene3d>
              <a:camera prst="orthographicFront"/>
              <a:lightRig rig="threePt" dir="t"/>
            </a:scene3d>
            <a:sp3d contourW="12700"/>
          </a:bodyPr>
          <a:lstStyle/>
          <a:p>
            <a:pPr lvl="0" algn="ctr">
              <a:buClrTx/>
              <a:buSzTx/>
              <a:buFontTx/>
            </a:pPr>
            <a:r>
              <a:rPr lang="zh-CN" altLang="en-US" sz="3600" b="1" dirty="0">
                <a:latin typeface="微软雅黑" pitchFamily="34" charset="-122"/>
                <a:ea typeface="微软雅黑" pitchFamily="34" charset="-122"/>
                <a:cs typeface="思源黑体 CN Normal" panose="020B0400000000000000" pitchFamily="34" charset="-122"/>
                <a:sym typeface="+mn-ea"/>
              </a:rPr>
              <a:t>六、生态底色更加靓丽</a:t>
            </a:r>
            <a:endParaRPr lang="zh-CN" altLang="en-US" sz="3600" b="1" dirty="0">
              <a:solidFill>
                <a:schemeClr val="tx1"/>
              </a:solidFill>
              <a:latin typeface="微软雅黑" pitchFamily="34" charset="-122"/>
              <a:ea typeface="微软雅黑" pitchFamily="34" charset="-122"/>
              <a:cs typeface="思源黑体 CN Normal" panose="020B0400000000000000" pitchFamily="34" charset="-122"/>
              <a:sym typeface="+mn-ea"/>
            </a:endParaRPr>
          </a:p>
        </p:txBody>
      </p:sp>
    </p:spTree>
    <p:custDataLst>
      <p:tags r:id="rId27"/>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
          <p:cNvSpPr txBox="1">
            <a:spLocks noChangeArrowheads="1"/>
          </p:cNvSpPr>
          <p:nvPr/>
        </p:nvSpPr>
        <p:spPr bwMode="auto">
          <a:xfrm>
            <a:off x="260033" y="210185"/>
            <a:ext cx="7247890" cy="553720"/>
          </a:xfrm>
          <a:prstGeom prst="rect">
            <a:avLst/>
          </a:prstGeom>
          <a:noFill/>
        </p:spPr>
        <p:txBody>
          <a:bodyPr wrap="square" lIns="0" tIns="0" rIns="0" bIns="0" rtlCol="0">
            <a:spAutoFit/>
            <a:scene3d>
              <a:camera prst="orthographicFront"/>
              <a:lightRig rig="threePt" dir="t"/>
            </a:scene3d>
            <a:sp3d contourW="12700"/>
          </a:bodyPr>
          <a:lstStyle/>
          <a:p>
            <a:pPr lvl="0" algn="l">
              <a:buClrTx/>
              <a:buSzTx/>
              <a:buFontTx/>
            </a:pPr>
            <a:r>
              <a:rPr lang="zh-CN" altLang="en-US" sz="3600" b="1" dirty="0">
                <a:solidFill>
                  <a:schemeClr val="bg1"/>
                </a:solidFill>
                <a:latin typeface="微软雅黑" pitchFamily="34" charset="-122"/>
                <a:ea typeface="微软雅黑" pitchFamily="34" charset="-122"/>
                <a:cs typeface="思源黑体 CN Normal" panose="020B0400000000000000" pitchFamily="34" charset="-122"/>
                <a:sym typeface="+mn-ea"/>
              </a:rPr>
              <a:t>民生社会事业取得长足进步</a:t>
            </a:r>
            <a:endParaRPr lang="zh-CN" altLang="en-US" sz="3600" b="1" dirty="0">
              <a:solidFill>
                <a:schemeClr val="bg1"/>
              </a:solidFill>
              <a:latin typeface="微软雅黑" pitchFamily="34" charset="-122"/>
              <a:ea typeface="微软雅黑" pitchFamily="34" charset="-122"/>
              <a:cs typeface="思源黑体 CN Normal" panose="020B0400000000000000" pitchFamily="34" charset="-122"/>
              <a:sym typeface="+mn-ea"/>
            </a:endParaRPr>
          </a:p>
        </p:txBody>
      </p:sp>
      <p:sp>
        <p:nvSpPr>
          <p:cNvPr id="2" name="文本框 1"/>
          <p:cNvSpPr txBox="1"/>
          <p:nvPr/>
        </p:nvSpPr>
        <p:spPr>
          <a:xfrm>
            <a:off x="1997075" y="5013325"/>
            <a:ext cx="8448040" cy="521970"/>
          </a:xfrm>
          <a:prstGeom prst="rect">
            <a:avLst/>
          </a:prstGeom>
          <a:noFill/>
        </p:spPr>
        <p:txBody>
          <a:bodyPr wrap="square">
            <a:spAutoFit/>
          </a:bodyPr>
          <a:lstStyle/>
          <a:p>
            <a:pPr algn="ctr"/>
            <a:r>
              <a:rPr lang="zh-CN" altLang="en-US" sz="2800" b="1" dirty="0">
                <a:latin typeface="微软雅黑" pitchFamily="34" charset="-122"/>
                <a:ea typeface="微软雅黑" pitchFamily="34" charset="-122"/>
              </a:rPr>
              <a:t>为民惠民富民，让文昌的民生福祉成色更足！</a:t>
            </a:r>
            <a:endParaRPr lang="zh-CN" altLang="en-US" sz="2800" b="1" dirty="0">
              <a:latin typeface="微软雅黑" pitchFamily="34" charset="-122"/>
              <a:ea typeface="微软雅黑" pitchFamily="34" charset="-122"/>
            </a:endParaRPr>
          </a:p>
        </p:txBody>
      </p:sp>
      <p:grpSp>
        <p:nvGrpSpPr>
          <p:cNvPr id="34" name="组合 33"/>
          <p:cNvGrpSpPr/>
          <p:nvPr/>
        </p:nvGrpSpPr>
        <p:grpSpPr>
          <a:xfrm>
            <a:off x="447675" y="2024380"/>
            <a:ext cx="2435225" cy="2435225"/>
            <a:chOff x="823426" y="2657471"/>
            <a:chExt cx="2313669" cy="2313668"/>
          </a:xfrm>
        </p:grpSpPr>
        <p:sp>
          <p:nvSpPr>
            <p:cNvPr id="33" name="任意多边形: 形状 32"/>
            <p:cNvSpPr/>
            <p:nvPr/>
          </p:nvSpPr>
          <p:spPr>
            <a:xfrm>
              <a:off x="2113322" y="2674706"/>
              <a:ext cx="1023773" cy="1457650"/>
            </a:xfrm>
            <a:custGeom>
              <a:avLst/>
              <a:gdLst>
                <a:gd name="connsiteX0" fmla="*/ 59011 w 1023773"/>
                <a:gd name="connsiteY0" fmla="*/ 0 h 1457650"/>
                <a:gd name="connsiteX1" fmla="*/ 100081 w 1023773"/>
                <a:gd name="connsiteY1" fmla="*/ 6268 h 1457650"/>
                <a:gd name="connsiteX2" fmla="*/ 1023773 w 1023773"/>
                <a:gd name="connsiteY2" fmla="*/ 1139599 h 1457650"/>
                <a:gd name="connsiteX3" fmla="*/ 1000270 w 1023773"/>
                <a:gd name="connsiteY3" fmla="*/ 1372741 h 1457650"/>
                <a:gd name="connsiteX4" fmla="*/ 978438 w 1023773"/>
                <a:gd name="connsiteY4" fmla="*/ 1457650 h 1457650"/>
                <a:gd name="connsiteX5" fmla="*/ 750881 w 1023773"/>
                <a:gd name="connsiteY5" fmla="*/ 1396478 h 1457650"/>
                <a:gd name="connsiteX6" fmla="*/ 769000 w 1023773"/>
                <a:gd name="connsiteY6" fmla="*/ 1326008 h 1457650"/>
                <a:gd name="connsiteX7" fmla="*/ 787792 w 1023773"/>
                <a:gd name="connsiteY7" fmla="*/ 1139599 h 1457650"/>
                <a:gd name="connsiteX8" fmla="*/ 49254 w 1023773"/>
                <a:gd name="connsiteY8" fmla="*/ 233445 h 1457650"/>
                <a:gd name="connsiteX9" fmla="*/ 0 w 1023773"/>
                <a:gd name="connsiteY9" fmla="*/ 225928 h 1457650"/>
                <a:gd name="connsiteX10" fmla="*/ 59011 w 1023773"/>
                <a:gd name="connsiteY10" fmla="*/ 0 h 145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3773" h="1457650">
                  <a:moveTo>
                    <a:pt x="59011" y="0"/>
                  </a:moveTo>
                  <a:lnTo>
                    <a:pt x="100081" y="6268"/>
                  </a:lnTo>
                  <a:cubicBezTo>
                    <a:pt x="627231" y="114138"/>
                    <a:pt x="1023773" y="580560"/>
                    <a:pt x="1023773" y="1139599"/>
                  </a:cubicBezTo>
                  <a:cubicBezTo>
                    <a:pt x="1023773" y="1219462"/>
                    <a:pt x="1015680" y="1297434"/>
                    <a:pt x="1000270" y="1372741"/>
                  </a:cubicBezTo>
                  <a:lnTo>
                    <a:pt x="978438" y="1457650"/>
                  </a:lnTo>
                  <a:lnTo>
                    <a:pt x="750881" y="1396478"/>
                  </a:lnTo>
                  <a:lnTo>
                    <a:pt x="769000" y="1326008"/>
                  </a:lnTo>
                  <a:cubicBezTo>
                    <a:pt x="781322" y="1265796"/>
                    <a:pt x="787792" y="1203453"/>
                    <a:pt x="787792" y="1139599"/>
                  </a:cubicBezTo>
                  <a:cubicBezTo>
                    <a:pt x="787792" y="692619"/>
                    <a:pt x="470737" y="319692"/>
                    <a:pt x="49254" y="233445"/>
                  </a:cubicBezTo>
                  <a:lnTo>
                    <a:pt x="0" y="225928"/>
                  </a:lnTo>
                  <a:lnTo>
                    <a:pt x="59011" y="0"/>
                  </a:lnTo>
                  <a:close/>
                </a:path>
              </a:pathLst>
            </a:custGeom>
            <a:solidFill>
              <a:srgbClr val="DCAB8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0" name="任意多边形: 形状 29"/>
            <p:cNvSpPr/>
            <p:nvPr/>
          </p:nvSpPr>
          <p:spPr>
            <a:xfrm>
              <a:off x="823426" y="2657471"/>
              <a:ext cx="2268333" cy="2313668"/>
            </a:xfrm>
            <a:custGeom>
              <a:avLst/>
              <a:gdLst>
                <a:gd name="connsiteX0" fmla="*/ 1156834 w 2268333"/>
                <a:gd name="connsiteY0" fmla="*/ 0 h 2313668"/>
                <a:gd name="connsiteX1" fmla="*/ 1275114 w 2268333"/>
                <a:gd name="connsiteY1" fmla="*/ 5973 h 2313668"/>
                <a:gd name="connsiteX2" fmla="*/ 1348906 w 2268333"/>
                <a:gd name="connsiteY2" fmla="*/ 17235 h 2313668"/>
                <a:gd name="connsiteX3" fmla="*/ 1289895 w 2268333"/>
                <a:gd name="connsiteY3" fmla="*/ 243163 h 2313668"/>
                <a:gd name="connsiteX4" fmla="*/ 1247310 w 2268333"/>
                <a:gd name="connsiteY4" fmla="*/ 236663 h 2313668"/>
                <a:gd name="connsiteX5" fmla="*/ 1152740 w 2268333"/>
                <a:gd name="connsiteY5" fmla="*/ 231888 h 2313668"/>
                <a:gd name="connsiteX6" fmla="*/ 227793 w 2268333"/>
                <a:gd name="connsiteY6" fmla="*/ 1156834 h 2313668"/>
                <a:gd name="connsiteX7" fmla="*/ 1152740 w 2268333"/>
                <a:gd name="connsiteY7" fmla="*/ 2081780 h 2313668"/>
                <a:gd name="connsiteX8" fmla="*/ 2036103 w 2268333"/>
                <a:gd name="connsiteY8" fmla="*/ 1431885 h 2313668"/>
                <a:gd name="connsiteX9" fmla="*/ 2040776 w 2268333"/>
                <a:gd name="connsiteY9" fmla="*/ 1413713 h 2313668"/>
                <a:gd name="connsiteX10" fmla="*/ 2268333 w 2268333"/>
                <a:gd name="connsiteY10" fmla="*/ 1474885 h 2313668"/>
                <a:gd name="connsiteX11" fmla="*/ 2261659 w 2268333"/>
                <a:gd name="connsiteY11" fmla="*/ 1500841 h 2313668"/>
                <a:gd name="connsiteX12" fmla="*/ 1156834 w 2268333"/>
                <a:gd name="connsiteY12" fmla="*/ 2313668 h 2313668"/>
                <a:gd name="connsiteX13" fmla="*/ 0 w 2268333"/>
                <a:gd name="connsiteY13" fmla="*/ 1156834 h 2313668"/>
                <a:gd name="connsiteX14" fmla="*/ 1156834 w 2268333"/>
                <a:gd name="connsiteY14" fmla="*/ 0 h 23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8333" h="2313668">
                  <a:moveTo>
                    <a:pt x="1156834" y="0"/>
                  </a:moveTo>
                  <a:cubicBezTo>
                    <a:pt x="1196765" y="0"/>
                    <a:pt x="1236224" y="2023"/>
                    <a:pt x="1275114" y="5973"/>
                  </a:cubicBezTo>
                  <a:lnTo>
                    <a:pt x="1348906" y="17235"/>
                  </a:lnTo>
                  <a:lnTo>
                    <a:pt x="1289895" y="243163"/>
                  </a:lnTo>
                  <a:lnTo>
                    <a:pt x="1247310" y="236663"/>
                  </a:lnTo>
                  <a:cubicBezTo>
                    <a:pt x="1216216" y="233506"/>
                    <a:pt x="1184667" y="231888"/>
                    <a:pt x="1152740" y="231888"/>
                  </a:cubicBezTo>
                  <a:cubicBezTo>
                    <a:pt x="641906" y="231888"/>
                    <a:pt x="227793" y="646000"/>
                    <a:pt x="227793" y="1156834"/>
                  </a:cubicBezTo>
                  <a:cubicBezTo>
                    <a:pt x="227793" y="1667668"/>
                    <a:pt x="641906" y="2081780"/>
                    <a:pt x="1152740" y="2081780"/>
                  </a:cubicBezTo>
                  <a:cubicBezTo>
                    <a:pt x="1567793" y="2081780"/>
                    <a:pt x="1918994" y="1808402"/>
                    <a:pt x="2036103" y="1431885"/>
                  </a:cubicBezTo>
                  <a:lnTo>
                    <a:pt x="2040776" y="1413713"/>
                  </a:lnTo>
                  <a:lnTo>
                    <a:pt x="2268333" y="1474885"/>
                  </a:lnTo>
                  <a:lnTo>
                    <a:pt x="2261659" y="1500841"/>
                  </a:lnTo>
                  <a:cubicBezTo>
                    <a:pt x="2115191" y="1971752"/>
                    <a:pt x="1675942" y="2313668"/>
                    <a:pt x="1156834" y="2313668"/>
                  </a:cubicBezTo>
                  <a:cubicBezTo>
                    <a:pt x="517932" y="2313668"/>
                    <a:pt x="0" y="1795736"/>
                    <a:pt x="0" y="1156834"/>
                  </a:cubicBezTo>
                  <a:cubicBezTo>
                    <a:pt x="0" y="517932"/>
                    <a:pt x="517932" y="0"/>
                    <a:pt x="1156834"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C00000"/>
                </a:solidFill>
              </a:endParaRPr>
            </a:p>
          </p:txBody>
        </p:sp>
      </p:grpSp>
      <p:sp>
        <p:nvSpPr>
          <p:cNvPr id="8" name="文本框 7"/>
          <p:cNvSpPr txBox="1"/>
          <p:nvPr/>
        </p:nvSpPr>
        <p:spPr>
          <a:xfrm>
            <a:off x="3369945" y="2816860"/>
            <a:ext cx="2435225" cy="1096010"/>
          </a:xfrm>
          <a:prstGeom prst="rect">
            <a:avLst/>
          </a:prstGeom>
          <a:noFill/>
        </p:spPr>
        <p:txBody>
          <a:bodyPr wrap="square">
            <a:noAutofit/>
          </a:bodyPr>
          <a:lstStyle/>
          <a:p>
            <a:pPr algn="ctr"/>
            <a:r>
              <a:rPr lang="zh-CN" altLang="en-US" b="1" dirty="0">
                <a:latin typeface="微软雅黑" pitchFamily="34" charset="-122"/>
                <a:ea typeface="微软雅黑" pitchFamily="34" charset="-122"/>
              </a:rPr>
              <a:t>城镇新增</a:t>
            </a:r>
            <a:endParaRPr lang="en-US" altLang="zh-CN" b="1" dirty="0">
              <a:latin typeface="微软雅黑" pitchFamily="34" charset="-122"/>
              <a:ea typeface="微软雅黑" pitchFamily="34" charset="-122"/>
            </a:endParaRPr>
          </a:p>
          <a:p>
            <a:pPr algn="ctr"/>
            <a:r>
              <a:rPr lang="zh-CN" altLang="en-US" b="1" dirty="0">
                <a:latin typeface="微软雅黑" pitchFamily="34" charset="-122"/>
                <a:ea typeface="微软雅黑" pitchFamily="34" charset="-122"/>
              </a:rPr>
              <a:t>就业人数</a:t>
            </a:r>
            <a:endParaRPr lang="en-US" altLang="zh-CN" b="1" dirty="0">
              <a:latin typeface="微软雅黑" pitchFamily="34" charset="-122"/>
              <a:ea typeface="微软雅黑" pitchFamily="34" charset="-122"/>
            </a:endParaRPr>
          </a:p>
          <a:p>
            <a:pPr algn="ctr"/>
            <a:r>
              <a:rPr lang="zh-CN" altLang="en-US" sz="3600" b="1" dirty="0">
                <a:solidFill>
                  <a:srgbClr val="C00000"/>
                </a:solidFill>
                <a:latin typeface="微软雅黑" pitchFamily="34" charset="-122"/>
                <a:ea typeface="微软雅黑" pitchFamily="34" charset="-122"/>
              </a:rPr>
              <a:t>6244人</a:t>
            </a:r>
            <a:endParaRPr lang="zh-CN" altLang="en-US" sz="3600" b="1" dirty="0">
              <a:solidFill>
                <a:srgbClr val="C00000"/>
              </a:solidFill>
              <a:latin typeface="微软雅黑" pitchFamily="34" charset="-122"/>
              <a:ea typeface="微软雅黑" pitchFamily="34" charset="-122"/>
            </a:endParaRPr>
          </a:p>
        </p:txBody>
      </p:sp>
      <p:sp>
        <p:nvSpPr>
          <p:cNvPr id="64" name="任意多边形: 形状 63"/>
          <p:cNvSpPr/>
          <p:nvPr/>
        </p:nvSpPr>
        <p:spPr>
          <a:xfrm>
            <a:off x="3348355" y="2024380"/>
            <a:ext cx="2435225" cy="2435225"/>
          </a:xfrm>
          <a:custGeom>
            <a:avLst/>
            <a:gdLst>
              <a:gd name="connsiteX0" fmla="*/ 1552612 w 2663066"/>
              <a:gd name="connsiteY0" fmla="*/ 19838 h 2663065"/>
              <a:gd name="connsiteX1" fmla="*/ 1599884 w 2663066"/>
              <a:gd name="connsiteY1" fmla="*/ 27053 h 2663065"/>
              <a:gd name="connsiteX2" fmla="*/ 2663066 w 2663066"/>
              <a:gd name="connsiteY2" fmla="*/ 1331533 h 2663065"/>
              <a:gd name="connsiteX3" fmla="*/ 2636014 w 2663066"/>
              <a:gd name="connsiteY3" fmla="*/ 1599883 h 2663065"/>
              <a:gd name="connsiteX4" fmla="*/ 2610885 w 2663066"/>
              <a:gd name="connsiteY4" fmla="*/ 1697614 h 2663065"/>
              <a:gd name="connsiteX5" fmla="*/ 2348964 w 2663066"/>
              <a:gd name="connsiteY5" fmla="*/ 1627204 h 2663065"/>
              <a:gd name="connsiteX6" fmla="*/ 2369819 w 2663066"/>
              <a:gd name="connsiteY6" fmla="*/ 1546092 h 2663065"/>
              <a:gd name="connsiteX7" fmla="*/ 2391449 w 2663066"/>
              <a:gd name="connsiteY7" fmla="*/ 1331533 h 2663065"/>
              <a:gd name="connsiteX8" fmla="*/ 1541381 w 2663066"/>
              <a:gd name="connsiteY8" fmla="*/ 288537 h 2663065"/>
              <a:gd name="connsiteX9" fmla="*/ 1484689 w 2663066"/>
              <a:gd name="connsiteY9" fmla="*/ 279884 h 2663065"/>
              <a:gd name="connsiteX10" fmla="*/ 1331532 w 2663066"/>
              <a:gd name="connsiteY10" fmla="*/ 0 h 2663065"/>
              <a:gd name="connsiteX11" fmla="*/ 1467674 w 2663066"/>
              <a:gd name="connsiteY11" fmla="*/ 6875 h 2663065"/>
              <a:gd name="connsiteX12" fmla="*/ 1552610 w 2663066"/>
              <a:gd name="connsiteY12" fmla="*/ 19838 h 2663065"/>
              <a:gd name="connsiteX13" fmla="*/ 1484688 w 2663066"/>
              <a:gd name="connsiteY13" fmla="*/ 279884 h 2663065"/>
              <a:gd name="connsiteX14" fmla="*/ 1435672 w 2663066"/>
              <a:gd name="connsiteY14" fmla="*/ 272403 h 2663065"/>
              <a:gd name="connsiteX15" fmla="*/ 1326820 w 2663066"/>
              <a:gd name="connsiteY15" fmla="*/ 266907 h 2663065"/>
              <a:gd name="connsiteX16" fmla="*/ 262193 w 2663066"/>
              <a:gd name="connsiteY16" fmla="*/ 1331533 h 2663065"/>
              <a:gd name="connsiteX17" fmla="*/ 1326820 w 2663066"/>
              <a:gd name="connsiteY17" fmla="*/ 2396159 h 2663065"/>
              <a:gd name="connsiteX18" fmla="*/ 2343584 w 2663066"/>
              <a:gd name="connsiteY18" fmla="*/ 1648120 h 2663065"/>
              <a:gd name="connsiteX19" fmla="*/ 2348962 w 2663066"/>
              <a:gd name="connsiteY19" fmla="*/ 1627204 h 2663065"/>
              <a:gd name="connsiteX20" fmla="*/ 2610884 w 2663066"/>
              <a:gd name="connsiteY20" fmla="*/ 1697614 h 2663065"/>
              <a:gd name="connsiteX21" fmla="*/ 2603202 w 2663066"/>
              <a:gd name="connsiteY21" fmla="*/ 1727490 h 2663065"/>
              <a:gd name="connsiteX22" fmla="*/ 1331532 w 2663066"/>
              <a:gd name="connsiteY22" fmla="*/ 2663065 h 2663065"/>
              <a:gd name="connsiteX23" fmla="*/ 0 w 2663066"/>
              <a:gd name="connsiteY23" fmla="*/ 1331533 h 2663065"/>
              <a:gd name="connsiteX24" fmla="*/ 1331532 w 2663066"/>
              <a:gd name="connsiteY24" fmla="*/ 0 h 266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63066" h="2663065">
                <a:moveTo>
                  <a:pt x="1552612" y="19838"/>
                </a:moveTo>
                <a:lnTo>
                  <a:pt x="1599884" y="27053"/>
                </a:lnTo>
                <a:cubicBezTo>
                  <a:pt x="2206641" y="151213"/>
                  <a:pt x="2663066" y="688071"/>
                  <a:pt x="2663066" y="1331533"/>
                </a:cubicBezTo>
                <a:cubicBezTo>
                  <a:pt x="2663066" y="1423456"/>
                  <a:pt x="2653751" y="1513203"/>
                  <a:pt x="2636014" y="1599883"/>
                </a:cubicBezTo>
                <a:lnTo>
                  <a:pt x="2610885" y="1697614"/>
                </a:lnTo>
                <a:lnTo>
                  <a:pt x="2348964" y="1627204"/>
                </a:lnTo>
                <a:lnTo>
                  <a:pt x="2369819" y="1546092"/>
                </a:lnTo>
                <a:cubicBezTo>
                  <a:pt x="2384002" y="1476787"/>
                  <a:pt x="2391449" y="1405030"/>
                  <a:pt x="2391449" y="1331533"/>
                </a:cubicBezTo>
                <a:cubicBezTo>
                  <a:pt x="2391449" y="817053"/>
                  <a:pt x="2026514" y="387808"/>
                  <a:pt x="1541381" y="288537"/>
                </a:cubicBezTo>
                <a:lnTo>
                  <a:pt x="1484689" y="279884"/>
                </a:lnTo>
                <a:close/>
                <a:moveTo>
                  <a:pt x="1331532" y="0"/>
                </a:moveTo>
                <a:cubicBezTo>
                  <a:pt x="1377494" y="0"/>
                  <a:pt x="1422911" y="2328"/>
                  <a:pt x="1467674" y="6875"/>
                </a:cubicBezTo>
                <a:lnTo>
                  <a:pt x="1552610" y="19838"/>
                </a:lnTo>
                <a:lnTo>
                  <a:pt x="1484688" y="279884"/>
                </a:lnTo>
                <a:lnTo>
                  <a:pt x="1435672" y="272403"/>
                </a:lnTo>
                <a:cubicBezTo>
                  <a:pt x="1399882" y="268769"/>
                  <a:pt x="1363569" y="266907"/>
                  <a:pt x="1326820" y="266907"/>
                </a:cubicBezTo>
                <a:cubicBezTo>
                  <a:pt x="738843" y="266907"/>
                  <a:pt x="262193" y="743555"/>
                  <a:pt x="262193" y="1331533"/>
                </a:cubicBezTo>
                <a:cubicBezTo>
                  <a:pt x="262193" y="1919510"/>
                  <a:pt x="738843" y="2396159"/>
                  <a:pt x="1326820" y="2396159"/>
                </a:cubicBezTo>
                <a:cubicBezTo>
                  <a:pt x="1804553" y="2396159"/>
                  <a:pt x="2208790" y="2081497"/>
                  <a:pt x="2343584" y="1648120"/>
                </a:cubicBezTo>
                <a:lnTo>
                  <a:pt x="2348962" y="1627204"/>
                </a:lnTo>
                <a:lnTo>
                  <a:pt x="2610884" y="1697614"/>
                </a:lnTo>
                <a:lnTo>
                  <a:pt x="2603202" y="1727490"/>
                </a:lnTo>
                <a:cubicBezTo>
                  <a:pt x="2434615" y="2269515"/>
                  <a:pt x="1929034" y="2663065"/>
                  <a:pt x="1331532" y="2663065"/>
                </a:cubicBezTo>
                <a:cubicBezTo>
                  <a:pt x="596147" y="2663065"/>
                  <a:pt x="0" y="2066918"/>
                  <a:pt x="0" y="1331533"/>
                </a:cubicBezTo>
                <a:cubicBezTo>
                  <a:pt x="0" y="596147"/>
                  <a:pt x="596147" y="0"/>
                  <a:pt x="1331532" y="0"/>
                </a:cubicBezTo>
                <a:close/>
              </a:path>
            </a:pathLst>
          </a:custGeom>
          <a:solidFill>
            <a:srgbClr val="DCAB8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文本框 11"/>
          <p:cNvSpPr txBox="1"/>
          <p:nvPr/>
        </p:nvSpPr>
        <p:spPr>
          <a:xfrm>
            <a:off x="6457950" y="2816860"/>
            <a:ext cx="1853565" cy="1096645"/>
          </a:xfrm>
          <a:prstGeom prst="rect">
            <a:avLst/>
          </a:prstGeom>
          <a:noFill/>
        </p:spPr>
        <p:txBody>
          <a:bodyPr wrap="square">
            <a:noAutofit/>
          </a:bodyPr>
          <a:lstStyle/>
          <a:p>
            <a:pPr algn="ctr"/>
            <a:r>
              <a:rPr lang="zh-CN" altLang="en-US" b="1" dirty="0">
                <a:latin typeface="微软雅黑" pitchFamily="34" charset="-122"/>
                <a:ea typeface="微软雅黑" pitchFamily="34" charset="-122"/>
              </a:rPr>
              <a:t>农村劳动力</a:t>
            </a:r>
            <a:endParaRPr lang="en-US" altLang="zh-CN" b="1" dirty="0">
              <a:latin typeface="微软雅黑" pitchFamily="34" charset="-122"/>
              <a:ea typeface="微软雅黑" pitchFamily="34" charset="-122"/>
            </a:endParaRPr>
          </a:p>
          <a:p>
            <a:pPr algn="ctr"/>
            <a:r>
              <a:rPr lang="zh-CN" altLang="en-US" b="1" dirty="0">
                <a:latin typeface="微软雅黑" pitchFamily="34" charset="-122"/>
                <a:ea typeface="微软雅黑" pitchFamily="34" charset="-122"/>
              </a:rPr>
              <a:t>转移就业</a:t>
            </a:r>
            <a:endParaRPr lang="en-US" altLang="zh-CN" sz="1600" b="1" dirty="0">
              <a:latin typeface="微软雅黑" pitchFamily="34" charset="-122"/>
              <a:ea typeface="微软雅黑" pitchFamily="34" charset="-122"/>
            </a:endParaRPr>
          </a:p>
          <a:p>
            <a:pPr algn="ctr"/>
            <a:r>
              <a:rPr lang="zh-CN" altLang="en-US" sz="3600" b="1" dirty="0">
                <a:solidFill>
                  <a:srgbClr val="C00000"/>
                </a:solidFill>
                <a:latin typeface="微软雅黑" pitchFamily="34" charset="-122"/>
                <a:ea typeface="微软雅黑" pitchFamily="34" charset="-122"/>
              </a:rPr>
              <a:t>6270人</a:t>
            </a:r>
            <a:endParaRPr lang="zh-CN" altLang="en-US" sz="3600" b="1" dirty="0">
              <a:solidFill>
                <a:srgbClr val="C00000"/>
              </a:solidFill>
              <a:latin typeface="微软雅黑" pitchFamily="34" charset="-122"/>
              <a:ea typeface="微软雅黑" pitchFamily="34" charset="-122"/>
            </a:endParaRPr>
          </a:p>
        </p:txBody>
      </p:sp>
      <p:sp>
        <p:nvSpPr>
          <p:cNvPr id="68" name="任意多边形: 形状 67"/>
          <p:cNvSpPr/>
          <p:nvPr/>
        </p:nvSpPr>
        <p:spPr>
          <a:xfrm>
            <a:off x="6166485" y="2024380"/>
            <a:ext cx="2435225" cy="2435225"/>
          </a:xfrm>
          <a:custGeom>
            <a:avLst/>
            <a:gdLst>
              <a:gd name="connsiteX0" fmla="*/ 1552611 w 2663066"/>
              <a:gd name="connsiteY0" fmla="*/ 19838 h 2663065"/>
              <a:gd name="connsiteX1" fmla="*/ 1599884 w 2663066"/>
              <a:gd name="connsiteY1" fmla="*/ 27053 h 2663065"/>
              <a:gd name="connsiteX2" fmla="*/ 2663066 w 2663066"/>
              <a:gd name="connsiteY2" fmla="*/ 1331533 h 2663065"/>
              <a:gd name="connsiteX3" fmla="*/ 2636014 w 2663066"/>
              <a:gd name="connsiteY3" fmla="*/ 1599883 h 2663065"/>
              <a:gd name="connsiteX4" fmla="*/ 2610885 w 2663066"/>
              <a:gd name="connsiteY4" fmla="*/ 1697614 h 2663065"/>
              <a:gd name="connsiteX5" fmla="*/ 2348964 w 2663066"/>
              <a:gd name="connsiteY5" fmla="*/ 1627204 h 2663065"/>
              <a:gd name="connsiteX6" fmla="*/ 2369819 w 2663066"/>
              <a:gd name="connsiteY6" fmla="*/ 1546092 h 2663065"/>
              <a:gd name="connsiteX7" fmla="*/ 2391449 w 2663066"/>
              <a:gd name="connsiteY7" fmla="*/ 1331533 h 2663065"/>
              <a:gd name="connsiteX8" fmla="*/ 1541381 w 2663066"/>
              <a:gd name="connsiteY8" fmla="*/ 288537 h 2663065"/>
              <a:gd name="connsiteX9" fmla="*/ 1484689 w 2663066"/>
              <a:gd name="connsiteY9" fmla="*/ 279884 h 2663065"/>
              <a:gd name="connsiteX10" fmla="*/ 1331533 w 2663066"/>
              <a:gd name="connsiteY10" fmla="*/ 0 h 2663065"/>
              <a:gd name="connsiteX11" fmla="*/ 1467675 w 2663066"/>
              <a:gd name="connsiteY11" fmla="*/ 6875 h 2663065"/>
              <a:gd name="connsiteX12" fmla="*/ 1552610 w 2663066"/>
              <a:gd name="connsiteY12" fmla="*/ 19838 h 2663065"/>
              <a:gd name="connsiteX13" fmla="*/ 1484688 w 2663066"/>
              <a:gd name="connsiteY13" fmla="*/ 279884 h 2663065"/>
              <a:gd name="connsiteX14" fmla="*/ 1435672 w 2663066"/>
              <a:gd name="connsiteY14" fmla="*/ 272403 h 2663065"/>
              <a:gd name="connsiteX15" fmla="*/ 1326820 w 2663066"/>
              <a:gd name="connsiteY15" fmla="*/ 266906 h 2663065"/>
              <a:gd name="connsiteX16" fmla="*/ 262193 w 2663066"/>
              <a:gd name="connsiteY16" fmla="*/ 1331533 h 2663065"/>
              <a:gd name="connsiteX17" fmla="*/ 1326820 w 2663066"/>
              <a:gd name="connsiteY17" fmla="*/ 2396159 h 2663065"/>
              <a:gd name="connsiteX18" fmla="*/ 2343584 w 2663066"/>
              <a:gd name="connsiteY18" fmla="*/ 1648120 h 2663065"/>
              <a:gd name="connsiteX19" fmla="*/ 2348962 w 2663066"/>
              <a:gd name="connsiteY19" fmla="*/ 1627204 h 2663065"/>
              <a:gd name="connsiteX20" fmla="*/ 2610884 w 2663066"/>
              <a:gd name="connsiteY20" fmla="*/ 1697614 h 2663065"/>
              <a:gd name="connsiteX21" fmla="*/ 2603202 w 2663066"/>
              <a:gd name="connsiteY21" fmla="*/ 1727490 h 2663065"/>
              <a:gd name="connsiteX22" fmla="*/ 1331533 w 2663066"/>
              <a:gd name="connsiteY22" fmla="*/ 2663065 h 2663065"/>
              <a:gd name="connsiteX23" fmla="*/ 0 w 2663066"/>
              <a:gd name="connsiteY23" fmla="*/ 1331533 h 2663065"/>
              <a:gd name="connsiteX24" fmla="*/ 1331533 w 2663066"/>
              <a:gd name="connsiteY24" fmla="*/ 0 h 266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63066" h="2663065">
                <a:moveTo>
                  <a:pt x="1552611" y="19838"/>
                </a:moveTo>
                <a:lnTo>
                  <a:pt x="1599884" y="27053"/>
                </a:lnTo>
                <a:cubicBezTo>
                  <a:pt x="2206641" y="151213"/>
                  <a:pt x="2663066" y="688071"/>
                  <a:pt x="2663066" y="1331533"/>
                </a:cubicBezTo>
                <a:cubicBezTo>
                  <a:pt x="2663066" y="1423456"/>
                  <a:pt x="2653751" y="1513203"/>
                  <a:pt x="2636014" y="1599883"/>
                </a:cubicBezTo>
                <a:lnTo>
                  <a:pt x="2610885" y="1697614"/>
                </a:lnTo>
                <a:lnTo>
                  <a:pt x="2348964" y="1627204"/>
                </a:lnTo>
                <a:lnTo>
                  <a:pt x="2369819" y="1546092"/>
                </a:lnTo>
                <a:cubicBezTo>
                  <a:pt x="2384002" y="1476787"/>
                  <a:pt x="2391449" y="1405030"/>
                  <a:pt x="2391449" y="1331533"/>
                </a:cubicBezTo>
                <a:cubicBezTo>
                  <a:pt x="2391449" y="817053"/>
                  <a:pt x="2026514" y="387808"/>
                  <a:pt x="1541381" y="288537"/>
                </a:cubicBezTo>
                <a:lnTo>
                  <a:pt x="1484689" y="279884"/>
                </a:lnTo>
                <a:close/>
                <a:moveTo>
                  <a:pt x="1331533" y="0"/>
                </a:moveTo>
                <a:cubicBezTo>
                  <a:pt x="1377494" y="0"/>
                  <a:pt x="1422912" y="2328"/>
                  <a:pt x="1467675" y="6875"/>
                </a:cubicBezTo>
                <a:lnTo>
                  <a:pt x="1552610" y="19838"/>
                </a:lnTo>
                <a:lnTo>
                  <a:pt x="1484688" y="279884"/>
                </a:lnTo>
                <a:lnTo>
                  <a:pt x="1435672" y="272403"/>
                </a:lnTo>
                <a:cubicBezTo>
                  <a:pt x="1399882" y="268769"/>
                  <a:pt x="1363569" y="266906"/>
                  <a:pt x="1326820" y="266906"/>
                </a:cubicBezTo>
                <a:cubicBezTo>
                  <a:pt x="738843" y="266906"/>
                  <a:pt x="262193" y="743555"/>
                  <a:pt x="262193" y="1331533"/>
                </a:cubicBezTo>
                <a:cubicBezTo>
                  <a:pt x="262193" y="1919510"/>
                  <a:pt x="738843" y="2396159"/>
                  <a:pt x="1326820" y="2396159"/>
                </a:cubicBezTo>
                <a:cubicBezTo>
                  <a:pt x="1804552" y="2396159"/>
                  <a:pt x="2208790" y="2081497"/>
                  <a:pt x="2343584" y="1648120"/>
                </a:cubicBezTo>
                <a:lnTo>
                  <a:pt x="2348962" y="1627204"/>
                </a:lnTo>
                <a:lnTo>
                  <a:pt x="2610884" y="1697614"/>
                </a:lnTo>
                <a:lnTo>
                  <a:pt x="2603202" y="1727490"/>
                </a:lnTo>
                <a:cubicBezTo>
                  <a:pt x="2434615" y="2269515"/>
                  <a:pt x="1929033" y="2663065"/>
                  <a:pt x="1331533" y="2663065"/>
                </a:cubicBezTo>
                <a:cubicBezTo>
                  <a:pt x="596147" y="2663065"/>
                  <a:pt x="0" y="2066918"/>
                  <a:pt x="0" y="1331533"/>
                </a:cubicBezTo>
                <a:cubicBezTo>
                  <a:pt x="0" y="596147"/>
                  <a:pt x="596147" y="0"/>
                  <a:pt x="1331533" y="0"/>
                </a:cubicBezTo>
                <a:close/>
              </a:path>
            </a:pathLst>
          </a:custGeom>
          <a:solidFill>
            <a:srgbClr val="DCAB8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27" name="组合 26"/>
          <p:cNvGrpSpPr/>
          <p:nvPr/>
        </p:nvGrpSpPr>
        <p:grpSpPr>
          <a:xfrm>
            <a:off x="9022715" y="2024380"/>
            <a:ext cx="2435225" cy="2435225"/>
            <a:chOff x="14809" y="3708"/>
            <a:chExt cx="4194" cy="4194"/>
          </a:xfrm>
        </p:grpSpPr>
        <p:sp>
          <p:nvSpPr>
            <p:cNvPr id="59" name="任意多边形: 形状 58"/>
            <p:cNvSpPr/>
            <p:nvPr/>
          </p:nvSpPr>
          <p:spPr>
            <a:xfrm>
              <a:off x="17147" y="3740"/>
              <a:ext cx="1068" cy="783"/>
            </a:xfrm>
            <a:custGeom>
              <a:avLst/>
              <a:gdLst>
                <a:gd name="connsiteX0" fmla="*/ 67922 w 677932"/>
                <a:gd name="connsiteY0" fmla="*/ 0 h 497277"/>
                <a:gd name="connsiteX1" fmla="*/ 115195 w 677932"/>
                <a:gd name="connsiteY1" fmla="*/ 7215 h 497277"/>
                <a:gd name="connsiteX2" fmla="*/ 630646 w 677932"/>
                <a:gd name="connsiteY2" fmla="*/ 235181 h 497277"/>
                <a:gd name="connsiteX3" fmla="*/ 677932 w 677932"/>
                <a:gd name="connsiteY3" fmla="*/ 272799 h 497277"/>
                <a:gd name="connsiteX4" fmla="*/ 525956 w 677932"/>
                <a:gd name="connsiteY4" fmla="*/ 497277 h 497277"/>
                <a:gd name="connsiteX5" fmla="*/ 394181 w 677932"/>
                <a:gd name="connsiteY5" fmla="*/ 401198 h 497277"/>
                <a:gd name="connsiteX6" fmla="*/ 56692 w 677932"/>
                <a:gd name="connsiteY6" fmla="*/ 268699 h 497277"/>
                <a:gd name="connsiteX7" fmla="*/ 0 w 677932"/>
                <a:gd name="connsiteY7" fmla="*/ 260046 h 497277"/>
                <a:gd name="connsiteX8" fmla="*/ 67922 w 677932"/>
                <a:gd name="connsiteY8" fmla="*/ 0 h 49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932" h="497277">
                  <a:moveTo>
                    <a:pt x="67922" y="0"/>
                  </a:moveTo>
                  <a:lnTo>
                    <a:pt x="115195" y="7215"/>
                  </a:lnTo>
                  <a:cubicBezTo>
                    <a:pt x="304807" y="46015"/>
                    <a:pt x="479737" y="125118"/>
                    <a:pt x="630646" y="235181"/>
                  </a:cubicBezTo>
                  <a:lnTo>
                    <a:pt x="677932" y="272799"/>
                  </a:lnTo>
                  <a:lnTo>
                    <a:pt x="525956" y="497277"/>
                  </a:lnTo>
                  <a:lnTo>
                    <a:pt x="394181" y="401198"/>
                  </a:lnTo>
                  <a:cubicBezTo>
                    <a:pt x="291746" y="338958"/>
                    <a:pt x="177975" y="293517"/>
                    <a:pt x="56692" y="268699"/>
                  </a:cubicBezTo>
                  <a:lnTo>
                    <a:pt x="0" y="260046"/>
                  </a:lnTo>
                  <a:lnTo>
                    <a:pt x="67922"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5" name="任意多边形: 形状 64"/>
            <p:cNvSpPr/>
            <p:nvPr/>
          </p:nvSpPr>
          <p:spPr>
            <a:xfrm>
              <a:off x="14809" y="3708"/>
              <a:ext cx="4194" cy="4194"/>
            </a:xfrm>
            <a:custGeom>
              <a:avLst/>
              <a:gdLst>
                <a:gd name="connsiteX0" fmla="*/ 2162621 w 2663066"/>
                <a:gd name="connsiteY0" fmla="*/ 292637 h 2663065"/>
                <a:gd name="connsiteX1" fmla="*/ 2202923 w 2663066"/>
                <a:gd name="connsiteY1" fmla="*/ 324698 h 2663065"/>
                <a:gd name="connsiteX2" fmla="*/ 2663066 w 2663066"/>
                <a:gd name="connsiteY2" fmla="*/ 1331533 h 2663065"/>
                <a:gd name="connsiteX3" fmla="*/ 2636014 w 2663066"/>
                <a:gd name="connsiteY3" fmla="*/ 1599883 h 2663065"/>
                <a:gd name="connsiteX4" fmla="*/ 2610885 w 2663066"/>
                <a:gd name="connsiteY4" fmla="*/ 1697614 h 2663065"/>
                <a:gd name="connsiteX5" fmla="*/ 2348964 w 2663066"/>
                <a:gd name="connsiteY5" fmla="*/ 1627204 h 2663065"/>
                <a:gd name="connsiteX6" fmla="*/ 2369819 w 2663066"/>
                <a:gd name="connsiteY6" fmla="*/ 1546092 h 2663065"/>
                <a:gd name="connsiteX7" fmla="*/ 2391449 w 2663066"/>
                <a:gd name="connsiteY7" fmla="*/ 1331533 h 2663065"/>
                <a:gd name="connsiteX8" fmla="*/ 2023541 w 2663066"/>
                <a:gd name="connsiteY8" fmla="*/ 526518 h 2663065"/>
                <a:gd name="connsiteX9" fmla="*/ 2010645 w 2663066"/>
                <a:gd name="connsiteY9" fmla="*/ 517115 h 2663065"/>
                <a:gd name="connsiteX10" fmla="*/ 1331532 w 2663066"/>
                <a:gd name="connsiteY10" fmla="*/ 0 h 2663065"/>
                <a:gd name="connsiteX11" fmla="*/ 1467674 w 2663066"/>
                <a:gd name="connsiteY11" fmla="*/ 6875 h 2663065"/>
                <a:gd name="connsiteX12" fmla="*/ 1552610 w 2663066"/>
                <a:gd name="connsiteY12" fmla="*/ 19838 h 2663065"/>
                <a:gd name="connsiteX13" fmla="*/ 1484688 w 2663066"/>
                <a:gd name="connsiteY13" fmla="*/ 279884 h 2663065"/>
                <a:gd name="connsiteX14" fmla="*/ 1435672 w 2663066"/>
                <a:gd name="connsiteY14" fmla="*/ 272402 h 2663065"/>
                <a:gd name="connsiteX15" fmla="*/ 1326820 w 2663066"/>
                <a:gd name="connsiteY15" fmla="*/ 266906 h 2663065"/>
                <a:gd name="connsiteX16" fmla="*/ 262193 w 2663066"/>
                <a:gd name="connsiteY16" fmla="*/ 1331533 h 2663065"/>
                <a:gd name="connsiteX17" fmla="*/ 1326820 w 2663066"/>
                <a:gd name="connsiteY17" fmla="*/ 2396159 h 2663065"/>
                <a:gd name="connsiteX18" fmla="*/ 2343584 w 2663066"/>
                <a:gd name="connsiteY18" fmla="*/ 1648120 h 2663065"/>
                <a:gd name="connsiteX19" fmla="*/ 2348963 w 2663066"/>
                <a:gd name="connsiteY19" fmla="*/ 1627204 h 2663065"/>
                <a:gd name="connsiteX20" fmla="*/ 2610884 w 2663066"/>
                <a:gd name="connsiteY20" fmla="*/ 1697614 h 2663065"/>
                <a:gd name="connsiteX21" fmla="*/ 2603202 w 2663066"/>
                <a:gd name="connsiteY21" fmla="*/ 1727490 h 2663065"/>
                <a:gd name="connsiteX22" fmla="*/ 1331532 w 2663066"/>
                <a:gd name="connsiteY22" fmla="*/ 2663065 h 2663065"/>
                <a:gd name="connsiteX23" fmla="*/ 0 w 2663066"/>
                <a:gd name="connsiteY23" fmla="*/ 1331533 h 2663065"/>
                <a:gd name="connsiteX24" fmla="*/ 1331532 w 2663066"/>
                <a:gd name="connsiteY24" fmla="*/ 0 h 266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63066" h="2663065">
                  <a:moveTo>
                    <a:pt x="2162621" y="292637"/>
                  </a:moveTo>
                  <a:lnTo>
                    <a:pt x="2202923" y="324698"/>
                  </a:lnTo>
                  <a:cubicBezTo>
                    <a:pt x="2484775" y="568848"/>
                    <a:pt x="2663066" y="929369"/>
                    <a:pt x="2663066" y="1331533"/>
                  </a:cubicBezTo>
                  <a:cubicBezTo>
                    <a:pt x="2663066" y="1423456"/>
                    <a:pt x="2653751" y="1513203"/>
                    <a:pt x="2636014" y="1599883"/>
                  </a:cubicBezTo>
                  <a:lnTo>
                    <a:pt x="2610885" y="1697614"/>
                  </a:lnTo>
                  <a:lnTo>
                    <a:pt x="2348964" y="1627204"/>
                  </a:lnTo>
                  <a:lnTo>
                    <a:pt x="2369819" y="1546092"/>
                  </a:lnTo>
                  <a:cubicBezTo>
                    <a:pt x="2384002" y="1476787"/>
                    <a:pt x="2391449" y="1405030"/>
                    <a:pt x="2391449" y="1331533"/>
                  </a:cubicBezTo>
                  <a:cubicBezTo>
                    <a:pt x="2391449" y="1009983"/>
                    <a:pt x="2248896" y="721728"/>
                    <a:pt x="2023541" y="526518"/>
                  </a:cubicBezTo>
                  <a:lnTo>
                    <a:pt x="2010645" y="517115"/>
                  </a:lnTo>
                  <a:close/>
                  <a:moveTo>
                    <a:pt x="1331532" y="0"/>
                  </a:moveTo>
                  <a:cubicBezTo>
                    <a:pt x="1377494" y="0"/>
                    <a:pt x="1422911" y="2328"/>
                    <a:pt x="1467674" y="6875"/>
                  </a:cubicBezTo>
                  <a:lnTo>
                    <a:pt x="1552610" y="19838"/>
                  </a:lnTo>
                  <a:lnTo>
                    <a:pt x="1484688" y="279884"/>
                  </a:lnTo>
                  <a:lnTo>
                    <a:pt x="1435672" y="272402"/>
                  </a:lnTo>
                  <a:cubicBezTo>
                    <a:pt x="1399882" y="268769"/>
                    <a:pt x="1363569" y="266906"/>
                    <a:pt x="1326820" y="266906"/>
                  </a:cubicBezTo>
                  <a:cubicBezTo>
                    <a:pt x="738843" y="266906"/>
                    <a:pt x="262193" y="743555"/>
                    <a:pt x="262193" y="1331533"/>
                  </a:cubicBezTo>
                  <a:cubicBezTo>
                    <a:pt x="262193" y="1919510"/>
                    <a:pt x="738843" y="2396159"/>
                    <a:pt x="1326820" y="2396159"/>
                  </a:cubicBezTo>
                  <a:cubicBezTo>
                    <a:pt x="1804552" y="2396159"/>
                    <a:pt x="2208790" y="2081497"/>
                    <a:pt x="2343584" y="1648120"/>
                  </a:cubicBezTo>
                  <a:lnTo>
                    <a:pt x="2348963" y="1627204"/>
                  </a:lnTo>
                  <a:lnTo>
                    <a:pt x="2610884" y="1697614"/>
                  </a:lnTo>
                  <a:lnTo>
                    <a:pt x="2603202" y="1727490"/>
                  </a:lnTo>
                  <a:cubicBezTo>
                    <a:pt x="2434615" y="2269515"/>
                    <a:pt x="1929033" y="2663065"/>
                    <a:pt x="1331532" y="2663065"/>
                  </a:cubicBezTo>
                  <a:cubicBezTo>
                    <a:pt x="596147" y="2663065"/>
                    <a:pt x="0" y="2066918"/>
                    <a:pt x="0" y="1331533"/>
                  </a:cubicBezTo>
                  <a:cubicBezTo>
                    <a:pt x="0" y="596147"/>
                    <a:pt x="596147" y="0"/>
                    <a:pt x="1331532" y="0"/>
                  </a:cubicBezTo>
                  <a:close/>
                </a:path>
              </a:pathLst>
            </a:custGeom>
            <a:solidFill>
              <a:srgbClr val="DCAB8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6" name="文本框 45"/>
            <p:cNvSpPr txBox="1"/>
            <p:nvPr/>
          </p:nvSpPr>
          <p:spPr>
            <a:xfrm>
              <a:off x="15472" y="4992"/>
              <a:ext cx="3146" cy="2065"/>
            </a:xfrm>
            <a:prstGeom prst="rect">
              <a:avLst/>
            </a:prstGeom>
            <a:noFill/>
          </p:spPr>
          <p:txBody>
            <a:bodyPr wrap="square">
              <a:spAutoFit/>
            </a:bodyPr>
            <a:lstStyle/>
            <a:p>
              <a:pPr algn="ctr"/>
              <a:r>
                <a:rPr lang="zh-CN" altLang="en-US" b="1" dirty="0">
                  <a:latin typeface="微软雅黑" pitchFamily="34" charset="-122"/>
                  <a:ea typeface="微软雅黑" pitchFamily="34" charset="-122"/>
                </a:rPr>
                <a:t>农村居民人均可</a:t>
              </a:r>
              <a:endParaRPr lang="en-US" altLang="zh-CN" b="1" dirty="0">
                <a:latin typeface="微软雅黑" pitchFamily="34" charset="-122"/>
                <a:ea typeface="微软雅黑" pitchFamily="34" charset="-122"/>
              </a:endParaRPr>
            </a:p>
            <a:p>
              <a:pPr algn="ctr"/>
              <a:r>
                <a:rPr lang="zh-CN" altLang="en-US" b="1" dirty="0">
                  <a:latin typeface="微软雅黑" pitchFamily="34" charset="-122"/>
                  <a:ea typeface="微软雅黑" pitchFamily="34" charset="-122"/>
                </a:rPr>
                <a:t>支配收入增长</a:t>
              </a:r>
              <a:endParaRPr lang="en-US" altLang="zh-CN" b="1" dirty="0">
                <a:latin typeface="微软雅黑" pitchFamily="34" charset="-122"/>
                <a:ea typeface="微软雅黑" pitchFamily="34" charset="-122"/>
              </a:endParaRPr>
            </a:p>
            <a:p>
              <a:pPr algn="ctr"/>
              <a:r>
                <a:rPr lang="en-US" altLang="zh-CN" sz="3600" b="1" dirty="0">
                  <a:solidFill>
                    <a:srgbClr val="C00000"/>
                  </a:solidFill>
                  <a:latin typeface="微软雅黑" pitchFamily="34" charset="-122"/>
                  <a:ea typeface="微软雅黑" pitchFamily="34" charset="-122"/>
                </a:rPr>
                <a:t>5.5</a:t>
              </a:r>
              <a:r>
                <a:rPr lang="zh-CN" altLang="en-US" sz="3600" b="1" dirty="0">
                  <a:solidFill>
                    <a:srgbClr val="C00000"/>
                  </a:solidFill>
                  <a:latin typeface="微软雅黑" pitchFamily="34" charset="-122"/>
                  <a:ea typeface="微软雅黑" pitchFamily="34" charset="-122"/>
                </a:rPr>
                <a:t>%</a:t>
              </a:r>
              <a:endParaRPr lang="zh-CN" altLang="en-US" sz="3600" b="1" dirty="0">
                <a:solidFill>
                  <a:srgbClr val="C00000"/>
                </a:solidFill>
                <a:latin typeface="微软雅黑" pitchFamily="34" charset="-122"/>
                <a:ea typeface="微软雅黑" pitchFamily="34" charset="-122"/>
              </a:endParaRPr>
            </a:p>
          </p:txBody>
        </p:sp>
      </p:grpSp>
      <p:sp>
        <p:nvSpPr>
          <p:cNvPr id="6" name="文本框 5"/>
          <p:cNvSpPr txBox="1"/>
          <p:nvPr/>
        </p:nvSpPr>
        <p:spPr>
          <a:xfrm>
            <a:off x="412115" y="2816860"/>
            <a:ext cx="2482850" cy="1096010"/>
          </a:xfrm>
          <a:prstGeom prst="rect">
            <a:avLst/>
          </a:prstGeom>
          <a:noFill/>
        </p:spPr>
        <p:txBody>
          <a:bodyPr wrap="square">
            <a:noAutofit/>
          </a:bodyPr>
          <a:lstStyle/>
          <a:p>
            <a:pPr algn="ctr" fontAlgn="auto">
              <a:lnSpc>
                <a:spcPct val="100000"/>
              </a:lnSpc>
              <a:buClrTx/>
              <a:buSzTx/>
              <a:buNone/>
            </a:pPr>
            <a:r>
              <a:rPr lang="zh-CN" altLang="en-US" b="1" dirty="0">
                <a:latin typeface="微软雅黑" pitchFamily="34" charset="-122"/>
                <a:ea typeface="微软雅黑" pitchFamily="34" charset="-122"/>
                <a:sym typeface="+mn-ea"/>
              </a:rPr>
              <a:t>地方一般公共预算</a:t>
            </a:r>
            <a:endParaRPr lang="zh-CN" altLang="en-US" b="1" dirty="0">
              <a:latin typeface="微软雅黑" pitchFamily="34" charset="-122"/>
              <a:ea typeface="微软雅黑" pitchFamily="34" charset="-122"/>
              <a:sym typeface="+mn-ea"/>
            </a:endParaRPr>
          </a:p>
          <a:p>
            <a:pPr algn="ctr" fontAlgn="auto">
              <a:lnSpc>
                <a:spcPct val="100000"/>
              </a:lnSpc>
              <a:buClrTx/>
              <a:buSzTx/>
              <a:buNone/>
            </a:pPr>
            <a:r>
              <a:rPr lang="zh-CN" altLang="en-US" b="1" dirty="0">
                <a:latin typeface="微软雅黑" pitchFamily="34" charset="-122"/>
                <a:ea typeface="微软雅黑" pitchFamily="34" charset="-122"/>
                <a:sym typeface="+mn-ea"/>
              </a:rPr>
              <a:t>支出用于民生保障占比</a:t>
            </a:r>
            <a:r>
              <a:rPr lang="zh-CN" altLang="en-US" sz="3600" b="1" dirty="0">
                <a:solidFill>
                  <a:srgbClr val="C00000"/>
                </a:solidFill>
                <a:latin typeface="微软雅黑" pitchFamily="34" charset="-122"/>
                <a:ea typeface="微软雅黑" pitchFamily="34" charset="-122"/>
              </a:rPr>
              <a:t>77%</a:t>
            </a:r>
            <a:endParaRPr lang="zh-CN" altLang="en-US" sz="3600" b="1" dirty="0">
              <a:solidFill>
                <a:srgbClr val="C00000"/>
              </a:solidFill>
              <a:latin typeface="微软雅黑" pitchFamily="34" charset="-122"/>
              <a:ea typeface="微软雅黑" pitchFamily="34" charset="-122"/>
            </a:endParaRPr>
          </a:p>
        </p:txBody>
      </p:sp>
      <p:sp>
        <p:nvSpPr>
          <p:cNvPr id="7" name="矩形 6"/>
          <p:cNvSpPr/>
          <p:nvPr>
            <p:custDataLst>
              <p:tags r:id="rId1"/>
            </p:custDataLst>
          </p:nvPr>
        </p:nvSpPr>
        <p:spPr>
          <a:xfrm>
            <a:off x="318" y="609600"/>
            <a:ext cx="12192000" cy="177800"/>
          </a:xfrm>
          <a:prstGeom prst="rect">
            <a:avLst/>
          </a:prstGeom>
          <a:solidFill>
            <a:srgbClr val="F1C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custDataLst>
              <p:tags r:id="rId2"/>
            </p:custDataLst>
          </p:nvPr>
        </p:nvSpPr>
        <p:spPr>
          <a:xfrm>
            <a:off x="318" y="558800"/>
            <a:ext cx="12192000" cy="177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7"/>
          <p:cNvSpPr txBox="1">
            <a:spLocks noChangeArrowheads="1"/>
          </p:cNvSpPr>
          <p:nvPr>
            <p:custDataLst>
              <p:tags r:id="rId3"/>
            </p:custDataLst>
          </p:nvPr>
        </p:nvSpPr>
        <p:spPr bwMode="auto">
          <a:xfrm>
            <a:off x="3627755" y="349885"/>
            <a:ext cx="5470525" cy="553720"/>
          </a:xfrm>
          <a:prstGeom prst="rect">
            <a:avLst/>
          </a:prstGeom>
          <a:solidFill>
            <a:schemeClr val="bg1"/>
          </a:solidFill>
        </p:spPr>
        <p:txBody>
          <a:bodyPr wrap="square" lIns="0" tIns="0" rIns="0" bIns="0" rtlCol="0">
            <a:spAutoFit/>
            <a:scene3d>
              <a:camera prst="orthographicFront"/>
              <a:lightRig rig="threePt" dir="t"/>
            </a:scene3d>
            <a:sp3d contourW="12700"/>
          </a:bodyPr>
          <a:lstStyle/>
          <a:p>
            <a:pPr lvl="0" algn="ctr">
              <a:buClrTx/>
              <a:buSzTx/>
              <a:buFontTx/>
            </a:pPr>
            <a:r>
              <a:rPr lang="zh-CN" altLang="en-US" sz="3600" b="1" dirty="0">
                <a:solidFill>
                  <a:schemeClr val="tx1"/>
                </a:solidFill>
                <a:latin typeface="微软雅黑" pitchFamily="34" charset="-122"/>
                <a:ea typeface="微软雅黑" pitchFamily="34" charset="-122"/>
                <a:cs typeface="思源黑体 CN Normal" panose="020B0400000000000000" pitchFamily="34" charset="-122"/>
                <a:sym typeface="+mn-ea"/>
              </a:rPr>
              <a:t>七、民生福祉成色更足</a:t>
            </a:r>
            <a:endParaRPr lang="zh-CN" altLang="en-US" sz="3600" b="1" dirty="0">
              <a:solidFill>
                <a:schemeClr val="tx1"/>
              </a:solidFill>
              <a:latin typeface="微软雅黑" pitchFamily="34" charset="-122"/>
              <a:ea typeface="微软雅黑" pitchFamily="34" charset="-122"/>
              <a:cs typeface="思源黑体 CN Normal" panose="020B0400000000000000" pitchFamily="34" charset="-122"/>
              <a:sym typeface="+mn-ea"/>
            </a:endParaRPr>
          </a:p>
        </p:txBody>
      </p:sp>
    </p:spTree>
    <p:custDataLst>
      <p:tags r:id="rId4"/>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114415" y="1291590"/>
            <a:ext cx="2138680" cy="583565"/>
          </a:xfrm>
          <a:prstGeom prst="rect">
            <a:avLst/>
          </a:prstGeom>
          <a:noFill/>
          <a:ln>
            <a:solidFill>
              <a:srgbClr val="C00000"/>
            </a:solidFill>
          </a:ln>
        </p:spPr>
        <p:txBody>
          <a:bodyPr wrap="square">
            <a:spAutoFit/>
          </a:bodyPr>
          <a:lstStyle/>
          <a:p>
            <a:pPr algn="ctr">
              <a:buClrTx/>
              <a:buSzTx/>
              <a:buFontTx/>
            </a:pPr>
            <a:r>
              <a:rPr lang="zh-CN" altLang="en-US" sz="3200" b="1" dirty="0">
                <a:latin typeface="微软雅黑" pitchFamily="34" charset="-122"/>
                <a:ea typeface="微软雅黑" pitchFamily="34" charset="-122"/>
              </a:rPr>
              <a:t>公共卫生</a:t>
            </a:r>
            <a:endParaRPr lang="zh-CN" altLang="en-US" sz="3200" b="1" dirty="0">
              <a:latin typeface="微软雅黑" pitchFamily="34" charset="-122"/>
              <a:ea typeface="微软雅黑" pitchFamily="34" charset="-122"/>
            </a:endParaRPr>
          </a:p>
        </p:txBody>
      </p:sp>
      <p:sp>
        <p:nvSpPr>
          <p:cNvPr id="2" name="文本框 1"/>
          <p:cNvSpPr txBox="1"/>
          <p:nvPr>
            <p:custDataLst>
              <p:tags r:id="rId1"/>
            </p:custDataLst>
          </p:nvPr>
        </p:nvSpPr>
        <p:spPr>
          <a:xfrm>
            <a:off x="660400" y="1291590"/>
            <a:ext cx="2134870" cy="583565"/>
          </a:xfrm>
          <a:prstGeom prst="rect">
            <a:avLst/>
          </a:prstGeom>
          <a:noFill/>
          <a:ln>
            <a:solidFill>
              <a:srgbClr val="C00000"/>
            </a:solidFill>
          </a:ln>
        </p:spPr>
        <p:txBody>
          <a:bodyPr wrap="square">
            <a:spAutoFit/>
          </a:bodyPr>
          <a:lstStyle/>
          <a:p>
            <a:pPr algn="ctr"/>
            <a:r>
              <a:rPr lang="zh-CN" altLang="en-US" sz="3200" b="1" dirty="0">
                <a:latin typeface="微软雅黑" pitchFamily="34" charset="-122"/>
                <a:ea typeface="微软雅黑" pitchFamily="34" charset="-122"/>
              </a:rPr>
              <a:t>教育文化</a:t>
            </a:r>
            <a:endParaRPr lang="zh-CN" altLang="en-US" sz="3200" b="1" dirty="0">
              <a:latin typeface="微软雅黑" pitchFamily="34" charset="-122"/>
              <a:ea typeface="微软雅黑" pitchFamily="34" charset="-122"/>
            </a:endParaRPr>
          </a:p>
        </p:txBody>
      </p:sp>
      <p:grpSp>
        <p:nvGrpSpPr>
          <p:cNvPr id="17" name="组合 16"/>
          <p:cNvGrpSpPr/>
          <p:nvPr/>
        </p:nvGrpSpPr>
        <p:grpSpPr>
          <a:xfrm>
            <a:off x="758529" y="4575975"/>
            <a:ext cx="876604" cy="837565"/>
            <a:chOff x="9009492" y="2042563"/>
            <a:chExt cx="1857787" cy="1775052"/>
          </a:xfrm>
        </p:grpSpPr>
        <p:pic>
          <p:nvPicPr>
            <p:cNvPr id="25" name="图片 24"/>
            <p:cNvPicPr>
              <a:picLocks noChangeAspect="1"/>
            </p:cNvPicPr>
            <p:nvPr>
              <p:custDataLst>
                <p:tags r:id="rId2"/>
              </p:custDataLst>
            </p:nvPr>
          </p:nvPicPr>
          <p:blipFill rotWithShape="1">
            <a:blip r:embed="rId3" cstate="print">
              <a:extLst>
                <a:ext uri="{28A0092B-C50C-407E-A947-70E740481C1C}">
                  <a14:useLocalDpi xmlns:a14="http://schemas.microsoft.com/office/drawing/2010/main" val="0"/>
                </a:ext>
              </a:extLst>
            </a:blip>
            <a:srcRect l="43891" t="41787" r="45296" b="41993"/>
            <a:stretch>
              <a:fillRect/>
            </a:stretch>
          </p:blipFill>
          <p:spPr>
            <a:xfrm>
              <a:off x="9092227" y="2042563"/>
              <a:ext cx="1775052" cy="1775052"/>
            </a:xfrm>
            <a:prstGeom prst="rect">
              <a:avLst/>
            </a:prstGeom>
          </p:spPr>
        </p:pic>
        <p:sp>
          <p:nvSpPr>
            <p:cNvPr id="42" name="椭圆 41"/>
            <p:cNvSpPr/>
            <p:nvPr>
              <p:custDataLst>
                <p:tags r:id="rId4"/>
              </p:custDataLst>
            </p:nvPr>
          </p:nvSpPr>
          <p:spPr>
            <a:xfrm>
              <a:off x="9009492" y="2094682"/>
              <a:ext cx="1694681" cy="1694681"/>
            </a:xfrm>
            <a:prstGeom prst="ellipse">
              <a:avLst/>
            </a:prstGeom>
            <a:noFill/>
            <a:ln w="57150">
              <a:solidFill>
                <a:srgbClr val="CC00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TextBox 11"/>
          <p:cNvSpPr txBox="1"/>
          <p:nvPr>
            <p:custDataLst>
              <p:tags r:id="rId5"/>
            </p:custDataLst>
          </p:nvPr>
        </p:nvSpPr>
        <p:spPr>
          <a:xfrm flipH="1">
            <a:off x="1840865" y="4688205"/>
            <a:ext cx="3997325" cy="645795"/>
          </a:xfrm>
          <a:prstGeom prst="rect">
            <a:avLst/>
          </a:prstGeom>
          <a:noFill/>
        </p:spPr>
        <p:txBody>
          <a:bodyPr wrap="square" lIns="0" tIns="0" rIns="0" bIns="0" rtlCol="0">
            <a:spAutoFit/>
            <a:scene3d>
              <a:camera prst="orthographicFront"/>
              <a:lightRig rig="threePt" dir="t"/>
            </a:scene3d>
            <a:sp3d contourW="12700"/>
          </a:bodyPr>
          <a:lstStyle/>
          <a:p>
            <a:pPr>
              <a:lnSpc>
                <a:spcPct val="150000"/>
              </a:lnSpc>
            </a:pPr>
            <a:r>
              <a:rPr lang="zh-CN" altLang="zh-CN" sz="2000" b="1" dirty="0">
                <a:solidFill>
                  <a:schemeClr val="tx1">
                    <a:lumMod val="75000"/>
                    <a:lumOff val="25000"/>
                  </a:schemeClr>
                </a:solidFill>
                <a:latin typeface="微软雅黑" pitchFamily="34" charset="-122"/>
                <a:ea typeface="微软雅黑" pitchFamily="34" charset="-122"/>
              </a:rPr>
              <a:t>临聘教师待遇提高至</a:t>
            </a:r>
            <a:r>
              <a:rPr lang="en-US" altLang="zh-CN" sz="2400" b="1" dirty="0">
                <a:solidFill>
                  <a:srgbClr val="CC0011"/>
                </a:solidFill>
                <a:latin typeface="微软雅黑" pitchFamily="34" charset="-122"/>
                <a:ea typeface="微软雅黑" pitchFamily="34" charset="-122"/>
              </a:rPr>
              <a:t> </a:t>
            </a:r>
            <a:r>
              <a:rPr lang="en-US" altLang="zh-CN" sz="2800" b="1" dirty="0">
                <a:solidFill>
                  <a:srgbClr val="CC0011"/>
                </a:solidFill>
                <a:latin typeface="微软雅黑" pitchFamily="34" charset="-122"/>
                <a:ea typeface="微软雅黑" pitchFamily="34" charset="-122"/>
              </a:rPr>
              <a:t>4850</a:t>
            </a:r>
            <a:r>
              <a:rPr lang="zh-CN" altLang="zh-CN" sz="2000" b="1" dirty="0">
                <a:solidFill>
                  <a:schemeClr val="tx1">
                    <a:lumMod val="75000"/>
                    <a:lumOff val="25000"/>
                  </a:schemeClr>
                </a:solidFill>
                <a:latin typeface="微软雅黑" pitchFamily="34" charset="-122"/>
                <a:ea typeface="微软雅黑" pitchFamily="34" charset="-122"/>
              </a:rPr>
              <a:t>元/月</a:t>
            </a:r>
            <a:endParaRPr lang="zh-CN" altLang="en-US" sz="2800" b="1" dirty="0">
              <a:solidFill>
                <a:srgbClr val="CC0011"/>
              </a:solidFill>
              <a:latin typeface="微软雅黑" pitchFamily="34" charset="-122"/>
              <a:ea typeface="微软雅黑" pitchFamily="34" charset="-122"/>
            </a:endParaRPr>
          </a:p>
        </p:txBody>
      </p:sp>
      <p:grpSp>
        <p:nvGrpSpPr>
          <p:cNvPr id="33" name="组合 32"/>
          <p:cNvGrpSpPr/>
          <p:nvPr/>
        </p:nvGrpSpPr>
        <p:grpSpPr>
          <a:xfrm>
            <a:off x="758529" y="2959937"/>
            <a:ext cx="837566" cy="837566"/>
            <a:chOff x="1178373" y="2080058"/>
            <a:chExt cx="1694681" cy="1694681"/>
          </a:xfrm>
        </p:grpSpPr>
        <p:pic>
          <p:nvPicPr>
            <p:cNvPr id="19" name="图片 18"/>
            <p:cNvPicPr>
              <a:picLocks noChangeAspect="1"/>
            </p:cNvPicPr>
            <p:nvPr>
              <p:custDataLst>
                <p:tags r:id="rId6"/>
              </p:custDataLst>
            </p:nvPr>
          </p:nvPicPr>
          <p:blipFill rotWithShape="1">
            <a:blip r:embed="rId7" cstate="print">
              <a:extLst>
                <a:ext uri="{28A0092B-C50C-407E-A947-70E740481C1C}">
                  <a14:useLocalDpi xmlns:a14="http://schemas.microsoft.com/office/drawing/2010/main" val="0"/>
                </a:ext>
              </a:extLst>
            </a:blip>
            <a:srcRect l="37110" t="26392" r="35582" b="26736"/>
            <a:stretch>
              <a:fillRect/>
            </a:stretch>
          </p:blipFill>
          <p:spPr>
            <a:xfrm>
              <a:off x="1430513" y="2196063"/>
              <a:ext cx="1190403" cy="1362173"/>
            </a:xfrm>
            <a:prstGeom prst="rect">
              <a:avLst/>
            </a:prstGeom>
          </p:spPr>
        </p:pic>
        <p:sp>
          <p:nvSpPr>
            <p:cNvPr id="29" name="椭圆 28"/>
            <p:cNvSpPr/>
            <p:nvPr>
              <p:custDataLst>
                <p:tags r:id="rId8"/>
              </p:custDataLst>
            </p:nvPr>
          </p:nvSpPr>
          <p:spPr>
            <a:xfrm>
              <a:off x="1178373" y="2080058"/>
              <a:ext cx="1694681" cy="1694681"/>
            </a:xfrm>
            <a:prstGeom prst="ellipse">
              <a:avLst/>
            </a:prstGeom>
            <a:noFill/>
            <a:ln w="57150">
              <a:solidFill>
                <a:srgbClr val="CC00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custDataLst>
                <p:tags r:id="rId9"/>
              </p:custDataLst>
            </p:nvPr>
          </p:nvSpPr>
          <p:spPr>
            <a:xfrm>
              <a:off x="2192882" y="3123412"/>
              <a:ext cx="342900" cy="342900"/>
            </a:xfrm>
            <a:prstGeom prst="ellipse">
              <a:avLst/>
            </a:prstGeom>
            <a:solidFill>
              <a:srgbClr val="CC00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latin typeface="微软雅黑" pitchFamily="34" charset="-122"/>
                  <a:ea typeface="微软雅黑" pitchFamily="34" charset="-122"/>
                </a:rPr>
                <a:t>学</a:t>
              </a:r>
              <a:endParaRPr lang="zh-CN" altLang="en-US" sz="1200" dirty="0">
                <a:latin typeface="微软雅黑" pitchFamily="34" charset="-122"/>
                <a:ea typeface="微软雅黑" pitchFamily="34" charset="-122"/>
              </a:endParaRPr>
            </a:p>
          </p:txBody>
        </p:sp>
      </p:grpSp>
      <p:sp>
        <p:nvSpPr>
          <p:cNvPr id="20" name="TextBox 11"/>
          <p:cNvSpPr txBox="1"/>
          <p:nvPr>
            <p:custDataLst>
              <p:tags r:id="rId10"/>
            </p:custDataLst>
          </p:nvPr>
        </p:nvSpPr>
        <p:spPr>
          <a:xfrm flipH="1">
            <a:off x="1841043" y="3151704"/>
            <a:ext cx="3686006" cy="645795"/>
          </a:xfrm>
          <a:prstGeom prst="rect">
            <a:avLst/>
          </a:prstGeom>
          <a:noFill/>
        </p:spPr>
        <p:txBody>
          <a:bodyPr wrap="square" lIns="0" tIns="0" rIns="0" bIns="0" rtlCol="0">
            <a:spAutoFit/>
            <a:scene3d>
              <a:camera prst="orthographicFront"/>
              <a:lightRig rig="threePt" dir="t"/>
            </a:scene3d>
            <a:sp3d contourW="12700"/>
          </a:bodyPr>
          <a:lstStyle/>
          <a:p>
            <a:pPr>
              <a:lnSpc>
                <a:spcPct val="150000"/>
              </a:lnSpc>
            </a:pPr>
            <a:r>
              <a:rPr lang="zh-CN" altLang="zh-CN" sz="2000" b="1" dirty="0">
                <a:solidFill>
                  <a:schemeClr val="tx1">
                    <a:lumMod val="75000"/>
                    <a:lumOff val="25000"/>
                  </a:schemeClr>
                </a:solidFill>
                <a:latin typeface="微软雅黑" pitchFamily="34" charset="-122"/>
                <a:ea typeface="微软雅黑" pitchFamily="34" charset="-122"/>
              </a:rPr>
              <a:t>义务教育学位新增</a:t>
            </a:r>
            <a:r>
              <a:rPr lang="en-US" altLang="zh-CN" sz="2400" b="1" dirty="0">
                <a:solidFill>
                  <a:srgbClr val="CC0011"/>
                </a:solidFill>
                <a:latin typeface="微软雅黑" pitchFamily="34" charset="-122"/>
                <a:ea typeface="微软雅黑" pitchFamily="34" charset="-122"/>
              </a:rPr>
              <a:t> </a:t>
            </a:r>
            <a:r>
              <a:rPr lang="en-US" altLang="zh-CN" sz="2800" b="1" dirty="0">
                <a:solidFill>
                  <a:srgbClr val="CC0011"/>
                </a:solidFill>
                <a:latin typeface="微软雅黑" pitchFamily="34" charset="-122"/>
                <a:ea typeface="微软雅黑" pitchFamily="34" charset="-122"/>
              </a:rPr>
              <a:t>1080</a:t>
            </a:r>
            <a:r>
              <a:rPr lang="zh-CN" altLang="zh-CN" sz="2000" b="1" dirty="0">
                <a:solidFill>
                  <a:schemeClr val="tx1">
                    <a:lumMod val="75000"/>
                    <a:lumOff val="25000"/>
                  </a:schemeClr>
                </a:solidFill>
                <a:latin typeface="微软雅黑" pitchFamily="34" charset="-122"/>
                <a:ea typeface="微软雅黑" pitchFamily="34" charset="-122"/>
              </a:rPr>
              <a:t>个</a:t>
            </a:r>
            <a:endParaRPr lang="zh-CN" altLang="en-US" sz="2800" b="1" dirty="0">
              <a:solidFill>
                <a:srgbClr val="CC0011"/>
              </a:solidFill>
              <a:latin typeface="微软雅黑" pitchFamily="34" charset="-122"/>
              <a:ea typeface="微软雅黑" pitchFamily="34" charset="-122"/>
            </a:endParaRPr>
          </a:p>
        </p:txBody>
      </p:sp>
      <p:sp>
        <p:nvSpPr>
          <p:cNvPr id="22" name="TextBox 11"/>
          <p:cNvSpPr txBox="1"/>
          <p:nvPr>
            <p:custDataLst>
              <p:tags r:id="rId11"/>
            </p:custDataLst>
          </p:nvPr>
        </p:nvSpPr>
        <p:spPr>
          <a:xfrm flipH="1">
            <a:off x="7147738" y="2314139"/>
            <a:ext cx="3686006" cy="645795"/>
          </a:xfrm>
          <a:prstGeom prst="rect">
            <a:avLst/>
          </a:prstGeom>
          <a:noFill/>
        </p:spPr>
        <p:txBody>
          <a:bodyPr wrap="square" lIns="0" tIns="0" rIns="0" bIns="0" rtlCol="0">
            <a:spAutoFit/>
            <a:scene3d>
              <a:camera prst="orthographicFront"/>
              <a:lightRig rig="threePt" dir="t"/>
            </a:scene3d>
            <a:sp3d contourW="12700"/>
          </a:bodyPr>
          <a:lstStyle/>
          <a:p>
            <a:pPr>
              <a:lnSpc>
                <a:spcPct val="150000"/>
              </a:lnSpc>
            </a:pPr>
            <a:r>
              <a:rPr lang="zh-CN" altLang="zh-CN" sz="2000" b="1" dirty="0">
                <a:solidFill>
                  <a:schemeClr val="tx1">
                    <a:lumMod val="75000"/>
                    <a:lumOff val="25000"/>
                  </a:schemeClr>
                </a:solidFill>
                <a:latin typeface="微软雅黑" pitchFamily="34" charset="-122"/>
                <a:ea typeface="微软雅黑" pitchFamily="34" charset="-122"/>
              </a:rPr>
              <a:t>基层就诊率</a:t>
            </a:r>
            <a:r>
              <a:rPr lang="en-US" altLang="zh-CN" sz="2400" b="1" dirty="0">
                <a:solidFill>
                  <a:srgbClr val="CC0011"/>
                </a:solidFill>
                <a:latin typeface="微软雅黑" pitchFamily="34" charset="-122"/>
                <a:ea typeface="微软雅黑" pitchFamily="34" charset="-122"/>
              </a:rPr>
              <a:t> </a:t>
            </a:r>
            <a:r>
              <a:rPr lang="en-US" altLang="zh-CN" sz="2800" b="1" dirty="0">
                <a:solidFill>
                  <a:srgbClr val="CC0011"/>
                </a:solidFill>
                <a:latin typeface="微软雅黑" pitchFamily="34" charset="-122"/>
                <a:ea typeface="微软雅黑" pitchFamily="34" charset="-122"/>
              </a:rPr>
              <a:t>67.3%</a:t>
            </a:r>
            <a:endParaRPr lang="en-US" altLang="zh-CN" sz="2800" b="1" dirty="0">
              <a:solidFill>
                <a:srgbClr val="CC0011"/>
              </a:solidFill>
              <a:latin typeface="微软雅黑" pitchFamily="34" charset="-122"/>
              <a:ea typeface="微软雅黑" pitchFamily="34" charset="-122"/>
            </a:endParaRPr>
          </a:p>
        </p:txBody>
      </p:sp>
      <p:sp>
        <p:nvSpPr>
          <p:cNvPr id="23" name="TextBox 11"/>
          <p:cNvSpPr txBox="1"/>
          <p:nvPr>
            <p:custDataLst>
              <p:tags r:id="rId12"/>
            </p:custDataLst>
          </p:nvPr>
        </p:nvSpPr>
        <p:spPr>
          <a:xfrm flipH="1">
            <a:off x="7148195" y="3477895"/>
            <a:ext cx="4918710" cy="645795"/>
          </a:xfrm>
          <a:prstGeom prst="rect">
            <a:avLst/>
          </a:prstGeom>
          <a:noFill/>
        </p:spPr>
        <p:txBody>
          <a:bodyPr wrap="square" lIns="0" tIns="0" rIns="0" bIns="0" rtlCol="0">
            <a:spAutoFit/>
            <a:scene3d>
              <a:camera prst="orthographicFront"/>
              <a:lightRig rig="threePt" dir="t"/>
            </a:scene3d>
            <a:sp3d contourW="12700"/>
          </a:bodyPr>
          <a:lstStyle/>
          <a:p>
            <a:pPr>
              <a:lnSpc>
                <a:spcPct val="150000"/>
              </a:lnSpc>
            </a:pPr>
            <a:r>
              <a:rPr lang="zh-CN" altLang="zh-CN" sz="2000" b="1" dirty="0">
                <a:solidFill>
                  <a:schemeClr val="tx1">
                    <a:lumMod val="75000"/>
                    <a:lumOff val="25000"/>
                  </a:schemeClr>
                </a:solidFill>
                <a:latin typeface="微软雅黑" pitchFamily="34" charset="-122"/>
                <a:ea typeface="微软雅黑" pitchFamily="34" charset="-122"/>
                <a:sym typeface="+mn-ea"/>
              </a:rPr>
              <a:t>获评“</a:t>
            </a:r>
            <a:r>
              <a:rPr lang="en-US" altLang="zh-CN" sz="2800" b="1" dirty="0">
                <a:solidFill>
                  <a:srgbClr val="CC0011"/>
                </a:solidFill>
                <a:latin typeface="微软雅黑" pitchFamily="34" charset="-122"/>
                <a:ea typeface="微软雅黑" pitchFamily="34" charset="-122"/>
                <a:sym typeface="+mn-ea"/>
              </a:rPr>
              <a:t>国家级健康促进县（区）</a:t>
            </a:r>
            <a:r>
              <a:rPr lang="zh-CN" altLang="zh-CN" sz="2000" b="1" dirty="0">
                <a:solidFill>
                  <a:schemeClr val="tx1">
                    <a:lumMod val="75000"/>
                    <a:lumOff val="25000"/>
                  </a:schemeClr>
                </a:solidFill>
                <a:latin typeface="微软雅黑" pitchFamily="34" charset="-122"/>
                <a:ea typeface="微软雅黑" pitchFamily="34" charset="-122"/>
                <a:sym typeface="+mn-ea"/>
              </a:rPr>
              <a:t>”</a:t>
            </a:r>
            <a:endParaRPr lang="zh-CN" altLang="zh-CN" sz="2000" b="1" dirty="0">
              <a:solidFill>
                <a:schemeClr val="tx1">
                  <a:lumMod val="75000"/>
                  <a:lumOff val="25000"/>
                </a:schemeClr>
              </a:solidFill>
              <a:latin typeface="微软雅黑" pitchFamily="34" charset="-122"/>
              <a:ea typeface="微软雅黑" pitchFamily="34" charset="-122"/>
            </a:endParaRPr>
          </a:p>
        </p:txBody>
      </p:sp>
      <p:pic>
        <p:nvPicPr>
          <p:cNvPr id="24" name="图片 23" descr="templates\docerresourceshop\icons\\333530363730383b333530343637393bbcb1d5ef"/>
          <p:cNvPicPr>
            <a:picLocks noChangeAspect="1"/>
          </p:cNvPicPr>
          <p:nvPr/>
        </p:nvPicPr>
        <p:blipFill>
          <a:blip r:embed="rId13"/>
          <a:stretch>
            <a:fillRect/>
          </a:stretch>
        </p:blipFill>
        <p:spPr>
          <a:xfrm>
            <a:off x="6114415" y="2184400"/>
            <a:ext cx="914400" cy="914400"/>
          </a:xfrm>
          <a:prstGeom prst="rect">
            <a:avLst/>
          </a:prstGeom>
        </p:spPr>
      </p:pic>
      <p:pic>
        <p:nvPicPr>
          <p:cNvPr id="27" name="图片 26" descr="templates\docerresourceshop\icons\\343435333239383b333635383734373bd1abd5c2"/>
          <p:cNvPicPr>
            <a:picLocks noChangeAspect="1"/>
          </p:cNvPicPr>
          <p:nvPr/>
        </p:nvPicPr>
        <p:blipFill>
          <a:blip r:embed="rId14"/>
          <a:stretch>
            <a:fillRect/>
          </a:stretch>
        </p:blipFill>
        <p:spPr>
          <a:xfrm>
            <a:off x="6114415" y="3423920"/>
            <a:ext cx="914400" cy="914400"/>
          </a:xfrm>
          <a:prstGeom prst="rect">
            <a:avLst/>
          </a:prstGeom>
        </p:spPr>
      </p:pic>
      <p:sp>
        <p:nvSpPr>
          <p:cNvPr id="28" name="文本框 27"/>
          <p:cNvSpPr txBox="1"/>
          <p:nvPr>
            <p:custDataLst>
              <p:tags r:id="rId15"/>
            </p:custDataLst>
          </p:nvPr>
        </p:nvSpPr>
        <p:spPr>
          <a:xfrm>
            <a:off x="6114415" y="5387975"/>
            <a:ext cx="2134870" cy="583565"/>
          </a:xfrm>
          <a:prstGeom prst="rect">
            <a:avLst/>
          </a:prstGeom>
          <a:noFill/>
          <a:ln>
            <a:solidFill>
              <a:srgbClr val="C00000"/>
            </a:solidFill>
          </a:ln>
        </p:spPr>
        <p:txBody>
          <a:bodyPr wrap="square">
            <a:spAutoFit/>
          </a:bodyPr>
          <a:lstStyle/>
          <a:p>
            <a:pPr algn="ctr"/>
            <a:r>
              <a:rPr lang="zh-CN" altLang="en-US" sz="3200" b="1" dirty="0">
                <a:latin typeface="微软雅黑" pitchFamily="34" charset="-122"/>
                <a:ea typeface="微软雅黑" pitchFamily="34" charset="-122"/>
              </a:rPr>
              <a:t>消费指数</a:t>
            </a:r>
            <a:endParaRPr lang="zh-CN" altLang="en-US" sz="3200" b="1" dirty="0">
              <a:latin typeface="微软雅黑" pitchFamily="34" charset="-122"/>
              <a:ea typeface="微软雅黑" pitchFamily="34" charset="-122"/>
            </a:endParaRPr>
          </a:p>
        </p:txBody>
      </p:sp>
      <p:sp>
        <p:nvSpPr>
          <p:cNvPr id="30" name="TextBox 11"/>
          <p:cNvSpPr txBox="1"/>
          <p:nvPr>
            <p:custDataLst>
              <p:tags r:id="rId16"/>
            </p:custDataLst>
          </p:nvPr>
        </p:nvSpPr>
        <p:spPr>
          <a:xfrm flipH="1">
            <a:off x="8481695" y="5296535"/>
            <a:ext cx="3037840" cy="645795"/>
          </a:xfrm>
          <a:prstGeom prst="rect">
            <a:avLst/>
          </a:prstGeom>
          <a:noFill/>
        </p:spPr>
        <p:txBody>
          <a:bodyPr wrap="square" lIns="0" tIns="0" rIns="0" bIns="0" rtlCol="0">
            <a:spAutoFit/>
            <a:scene3d>
              <a:camera prst="orthographicFront"/>
              <a:lightRig rig="threePt" dir="t"/>
            </a:scene3d>
            <a:sp3d contourW="12700"/>
          </a:bodyPr>
          <a:lstStyle/>
          <a:p>
            <a:pPr>
              <a:lnSpc>
                <a:spcPct val="150000"/>
              </a:lnSpc>
            </a:pPr>
            <a:r>
              <a:rPr lang="en-US" altLang="zh-CN" sz="2000" b="1" dirty="0">
                <a:solidFill>
                  <a:schemeClr val="tx1">
                    <a:lumMod val="75000"/>
                    <a:lumOff val="25000"/>
                  </a:schemeClr>
                </a:solidFill>
                <a:latin typeface="微软雅黑" pitchFamily="34" charset="-122"/>
                <a:ea typeface="微软雅黑" pitchFamily="34" charset="-122"/>
              </a:rPr>
              <a:t>CPI</a:t>
            </a:r>
            <a:r>
              <a:rPr lang="zh-CN" altLang="en-US" sz="2000" b="1" dirty="0">
                <a:solidFill>
                  <a:schemeClr val="tx1">
                    <a:lumMod val="75000"/>
                    <a:lumOff val="25000"/>
                  </a:schemeClr>
                </a:solidFill>
                <a:latin typeface="微软雅黑" pitchFamily="34" charset="-122"/>
                <a:ea typeface="微软雅黑" pitchFamily="34" charset="-122"/>
              </a:rPr>
              <a:t>同比累计涨幅</a:t>
            </a:r>
            <a:r>
              <a:rPr lang="en-US" altLang="zh-CN" sz="2400" b="1" dirty="0">
                <a:solidFill>
                  <a:srgbClr val="CC0011"/>
                </a:solidFill>
                <a:latin typeface="微软雅黑" pitchFamily="34" charset="-122"/>
                <a:ea typeface="微软雅黑" pitchFamily="34" charset="-122"/>
              </a:rPr>
              <a:t> </a:t>
            </a:r>
            <a:r>
              <a:rPr lang="en-US" altLang="zh-CN" sz="2800" b="1" dirty="0">
                <a:solidFill>
                  <a:srgbClr val="CC0011"/>
                </a:solidFill>
                <a:latin typeface="微软雅黑" pitchFamily="34" charset="-122"/>
                <a:ea typeface="微软雅黑" pitchFamily="34" charset="-122"/>
              </a:rPr>
              <a:t>1.9%</a:t>
            </a:r>
            <a:endParaRPr lang="en-US" altLang="zh-CN" sz="2800" b="1" dirty="0">
              <a:solidFill>
                <a:srgbClr val="CC0011"/>
              </a:solidFill>
              <a:latin typeface="微软雅黑" pitchFamily="34" charset="-122"/>
              <a:ea typeface="微软雅黑" pitchFamily="34" charset="-122"/>
            </a:endParaRPr>
          </a:p>
        </p:txBody>
      </p:sp>
      <p:sp>
        <p:nvSpPr>
          <p:cNvPr id="7" name="矩形 6"/>
          <p:cNvSpPr/>
          <p:nvPr>
            <p:custDataLst>
              <p:tags r:id="rId17"/>
            </p:custDataLst>
          </p:nvPr>
        </p:nvSpPr>
        <p:spPr>
          <a:xfrm>
            <a:off x="318" y="609600"/>
            <a:ext cx="12192000" cy="177800"/>
          </a:xfrm>
          <a:prstGeom prst="rect">
            <a:avLst/>
          </a:prstGeom>
          <a:solidFill>
            <a:srgbClr val="F1C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custDataLst>
              <p:tags r:id="rId18"/>
            </p:custDataLst>
          </p:nvPr>
        </p:nvSpPr>
        <p:spPr>
          <a:xfrm>
            <a:off x="318" y="558800"/>
            <a:ext cx="12192000" cy="177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7"/>
          <p:cNvSpPr txBox="1">
            <a:spLocks noChangeArrowheads="1"/>
          </p:cNvSpPr>
          <p:nvPr>
            <p:custDataLst>
              <p:tags r:id="rId19"/>
            </p:custDataLst>
          </p:nvPr>
        </p:nvSpPr>
        <p:spPr bwMode="auto">
          <a:xfrm>
            <a:off x="3627755" y="349885"/>
            <a:ext cx="5470525" cy="553720"/>
          </a:xfrm>
          <a:prstGeom prst="rect">
            <a:avLst/>
          </a:prstGeom>
          <a:solidFill>
            <a:schemeClr val="bg1"/>
          </a:solidFill>
        </p:spPr>
        <p:txBody>
          <a:bodyPr wrap="square" lIns="0" tIns="0" rIns="0" bIns="0" rtlCol="0">
            <a:spAutoFit/>
            <a:scene3d>
              <a:camera prst="orthographicFront"/>
              <a:lightRig rig="threePt" dir="t"/>
            </a:scene3d>
            <a:sp3d contourW="12700"/>
          </a:bodyPr>
          <a:lstStyle/>
          <a:p>
            <a:pPr lvl="0" algn="ctr">
              <a:buClrTx/>
              <a:buSzTx/>
              <a:buFontTx/>
            </a:pPr>
            <a:r>
              <a:rPr lang="zh-CN" altLang="en-US" sz="3600" b="1" dirty="0">
                <a:solidFill>
                  <a:schemeClr val="tx1"/>
                </a:solidFill>
                <a:latin typeface="微软雅黑" pitchFamily="34" charset="-122"/>
                <a:ea typeface="微软雅黑" pitchFamily="34" charset="-122"/>
                <a:cs typeface="思源黑体 CN Normal" panose="020B0400000000000000" pitchFamily="34" charset="-122"/>
                <a:sym typeface="+mn-ea"/>
              </a:rPr>
              <a:t>七、民生福祉成色更足</a:t>
            </a:r>
            <a:endParaRPr lang="zh-CN" altLang="en-US" sz="3600" b="1" dirty="0">
              <a:solidFill>
                <a:schemeClr val="tx1"/>
              </a:solidFill>
              <a:latin typeface="微软雅黑" pitchFamily="34" charset="-122"/>
              <a:ea typeface="微软雅黑" pitchFamily="34" charset="-122"/>
              <a:cs typeface="思源黑体 CN Normal" panose="020B0400000000000000" pitchFamily="34" charset="-122"/>
              <a:sym typeface="+mn-ea"/>
            </a:endParaRPr>
          </a:p>
        </p:txBody>
      </p:sp>
    </p:spTree>
    <p:custDataLst>
      <p:tags r:id="rId20"/>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p:cNvSpPr txBox="1"/>
          <p:nvPr>
            <p:custDataLst>
              <p:tags r:id="rId1"/>
            </p:custDataLst>
          </p:nvPr>
        </p:nvSpPr>
        <p:spPr>
          <a:xfrm>
            <a:off x="660400" y="1291590"/>
            <a:ext cx="2134870" cy="583565"/>
          </a:xfrm>
          <a:prstGeom prst="rect">
            <a:avLst/>
          </a:prstGeom>
          <a:noFill/>
          <a:ln>
            <a:solidFill>
              <a:srgbClr val="C00000"/>
            </a:solidFill>
          </a:ln>
        </p:spPr>
        <p:txBody>
          <a:bodyPr wrap="square">
            <a:spAutoFit/>
          </a:bodyPr>
          <a:lstStyle/>
          <a:p>
            <a:pPr algn="ctr"/>
            <a:r>
              <a:rPr lang="zh-CN" altLang="en-US" sz="3200" b="1" dirty="0">
                <a:latin typeface="微软雅黑" pitchFamily="34" charset="-122"/>
                <a:ea typeface="微软雅黑" pitchFamily="34" charset="-122"/>
              </a:rPr>
              <a:t>安居工程</a:t>
            </a:r>
            <a:endParaRPr lang="zh-CN" altLang="en-US" sz="3200" b="1" dirty="0">
              <a:latin typeface="微软雅黑" pitchFamily="34" charset="-122"/>
              <a:ea typeface="微软雅黑" pitchFamily="34" charset="-122"/>
            </a:endParaRPr>
          </a:p>
        </p:txBody>
      </p:sp>
      <p:pic>
        <p:nvPicPr>
          <p:cNvPr id="37" name="图片 36" descr="templates\docerresourceshop\icons\\32313533373834373b32313533373832333bb7bfd7d3"/>
          <p:cNvPicPr>
            <a:picLocks noChangeAspect="1"/>
          </p:cNvPicPr>
          <p:nvPr/>
        </p:nvPicPr>
        <p:blipFill>
          <a:blip r:embed="rId2"/>
          <a:stretch>
            <a:fillRect/>
          </a:stretch>
        </p:blipFill>
        <p:spPr>
          <a:xfrm>
            <a:off x="660400" y="2320290"/>
            <a:ext cx="914400" cy="914400"/>
          </a:xfrm>
          <a:prstGeom prst="rect">
            <a:avLst/>
          </a:prstGeom>
        </p:spPr>
      </p:pic>
      <p:pic>
        <p:nvPicPr>
          <p:cNvPr id="40" name="图片 39" descr="templates\docerresourceshop\icons\\343435333333373b333633343639333bb7bfd7d3"/>
          <p:cNvPicPr>
            <a:picLocks noChangeAspect="1"/>
          </p:cNvPicPr>
          <p:nvPr/>
        </p:nvPicPr>
        <p:blipFill>
          <a:blip r:embed="rId3"/>
          <a:stretch>
            <a:fillRect/>
          </a:stretch>
        </p:blipFill>
        <p:spPr>
          <a:xfrm>
            <a:off x="6498590" y="2320290"/>
            <a:ext cx="914400" cy="914400"/>
          </a:xfrm>
          <a:prstGeom prst="rect">
            <a:avLst/>
          </a:prstGeom>
        </p:spPr>
      </p:pic>
      <p:sp>
        <p:nvSpPr>
          <p:cNvPr id="41" name="TextBox 11"/>
          <p:cNvSpPr txBox="1"/>
          <p:nvPr>
            <p:custDataLst>
              <p:tags r:id="rId4"/>
            </p:custDataLst>
          </p:nvPr>
        </p:nvSpPr>
        <p:spPr>
          <a:xfrm flipH="1">
            <a:off x="1760398" y="2542104"/>
            <a:ext cx="3686006" cy="645795"/>
          </a:xfrm>
          <a:prstGeom prst="rect">
            <a:avLst/>
          </a:prstGeom>
          <a:noFill/>
        </p:spPr>
        <p:txBody>
          <a:bodyPr wrap="square" lIns="0" tIns="0" rIns="0" bIns="0" rtlCol="0">
            <a:spAutoFit/>
            <a:scene3d>
              <a:camera prst="orthographicFront"/>
              <a:lightRig rig="threePt" dir="t"/>
            </a:scene3d>
            <a:sp3d contourW="12700"/>
          </a:bodyPr>
          <a:lstStyle/>
          <a:p>
            <a:pPr>
              <a:lnSpc>
                <a:spcPct val="150000"/>
              </a:lnSpc>
            </a:pPr>
            <a:r>
              <a:rPr lang="zh-CN" altLang="zh-CN" sz="2000" b="1" dirty="0">
                <a:latin typeface="微软雅黑" pitchFamily="34" charset="-122"/>
                <a:ea typeface="微软雅黑" pitchFamily="34" charset="-122"/>
              </a:rPr>
              <a:t>老旧小区改造</a:t>
            </a:r>
            <a:r>
              <a:rPr lang="en-US" altLang="zh-CN" sz="2400" b="1" dirty="0">
                <a:solidFill>
                  <a:srgbClr val="CC0011"/>
                </a:solidFill>
                <a:latin typeface="微软雅黑" pitchFamily="34" charset="-122"/>
                <a:ea typeface="微软雅黑" pitchFamily="34" charset="-122"/>
              </a:rPr>
              <a:t> </a:t>
            </a:r>
            <a:r>
              <a:rPr lang="en-US" altLang="zh-CN" sz="2800" b="1" dirty="0">
                <a:solidFill>
                  <a:srgbClr val="CC0011"/>
                </a:solidFill>
                <a:latin typeface="微软雅黑" pitchFamily="34" charset="-122"/>
                <a:ea typeface="微软雅黑" pitchFamily="34" charset="-122"/>
              </a:rPr>
              <a:t>8</a:t>
            </a:r>
            <a:r>
              <a:rPr lang="zh-CN" altLang="zh-CN" sz="2000" b="1" dirty="0">
                <a:latin typeface="微软雅黑" pitchFamily="34" charset="-122"/>
                <a:ea typeface="微软雅黑" pitchFamily="34" charset="-122"/>
              </a:rPr>
              <a:t>个</a:t>
            </a:r>
            <a:endParaRPr lang="zh-CN" altLang="zh-CN" sz="2000" b="1" dirty="0">
              <a:latin typeface="微软雅黑" pitchFamily="34" charset="-122"/>
              <a:ea typeface="微软雅黑" pitchFamily="34" charset="-122"/>
            </a:endParaRPr>
          </a:p>
        </p:txBody>
      </p:sp>
      <p:sp>
        <p:nvSpPr>
          <p:cNvPr id="42" name="TextBox 11"/>
          <p:cNvSpPr txBox="1"/>
          <p:nvPr>
            <p:custDataLst>
              <p:tags r:id="rId5"/>
            </p:custDataLst>
          </p:nvPr>
        </p:nvSpPr>
        <p:spPr>
          <a:xfrm flipH="1">
            <a:off x="7530643" y="2542104"/>
            <a:ext cx="3686006" cy="645795"/>
          </a:xfrm>
          <a:prstGeom prst="rect">
            <a:avLst/>
          </a:prstGeom>
          <a:noFill/>
        </p:spPr>
        <p:txBody>
          <a:bodyPr wrap="square" lIns="0" tIns="0" rIns="0" bIns="0" rtlCol="0">
            <a:spAutoFit/>
            <a:scene3d>
              <a:camera prst="orthographicFront"/>
              <a:lightRig rig="threePt" dir="t"/>
            </a:scene3d>
            <a:sp3d contourW="12700"/>
          </a:bodyPr>
          <a:lstStyle/>
          <a:p>
            <a:pPr>
              <a:lnSpc>
                <a:spcPct val="150000"/>
              </a:lnSpc>
            </a:pPr>
            <a:r>
              <a:rPr lang="zh-CN" altLang="zh-CN" sz="2000" b="1" dirty="0">
                <a:latin typeface="微软雅黑" pitchFamily="34" charset="-122"/>
                <a:ea typeface="微软雅黑" pitchFamily="34" charset="-122"/>
              </a:rPr>
              <a:t>开工建设安居房</a:t>
            </a:r>
            <a:r>
              <a:rPr lang="en-US" altLang="zh-CN" sz="2400" b="1" dirty="0">
                <a:solidFill>
                  <a:srgbClr val="CC0011"/>
                </a:solidFill>
                <a:latin typeface="微软雅黑" pitchFamily="34" charset="-122"/>
                <a:ea typeface="微软雅黑" pitchFamily="34" charset="-122"/>
              </a:rPr>
              <a:t> </a:t>
            </a:r>
            <a:r>
              <a:rPr lang="en-US" altLang="zh-CN" sz="2800" b="1" dirty="0">
                <a:solidFill>
                  <a:srgbClr val="CC0011"/>
                </a:solidFill>
                <a:latin typeface="微软雅黑" pitchFamily="34" charset="-122"/>
                <a:ea typeface="微软雅黑" pitchFamily="34" charset="-122"/>
              </a:rPr>
              <a:t>2510</a:t>
            </a:r>
            <a:r>
              <a:rPr lang="zh-CN" altLang="zh-CN" sz="2000" b="1" dirty="0">
                <a:latin typeface="微软雅黑" pitchFamily="34" charset="-122"/>
                <a:ea typeface="微软雅黑" pitchFamily="34" charset="-122"/>
              </a:rPr>
              <a:t>套</a:t>
            </a:r>
            <a:endParaRPr lang="zh-CN" altLang="en-US" sz="2800" b="1" dirty="0">
              <a:solidFill>
                <a:srgbClr val="CC0011"/>
              </a:solidFill>
              <a:latin typeface="微软雅黑" pitchFamily="34" charset="-122"/>
              <a:ea typeface="微软雅黑" pitchFamily="34" charset="-122"/>
            </a:endParaRPr>
          </a:p>
        </p:txBody>
      </p:sp>
      <p:pic>
        <p:nvPicPr>
          <p:cNvPr id="100" name="图片 99"/>
          <p:cNvPicPr/>
          <p:nvPr>
            <p:custDataLst>
              <p:tags r:id="rId6"/>
            </p:custDataLst>
          </p:nvPr>
        </p:nvPicPr>
        <p:blipFill>
          <a:blip r:embed="rId7"/>
          <a:stretch>
            <a:fillRect/>
          </a:stretch>
        </p:blipFill>
        <p:spPr>
          <a:xfrm>
            <a:off x="680720" y="3359150"/>
            <a:ext cx="2389505" cy="3187700"/>
          </a:xfrm>
          <a:prstGeom prst="rect">
            <a:avLst/>
          </a:prstGeom>
          <a:noFill/>
          <a:ln w="9525">
            <a:noFill/>
          </a:ln>
        </p:spPr>
      </p:pic>
      <p:pic>
        <p:nvPicPr>
          <p:cNvPr id="101" name="图片 100"/>
          <p:cNvPicPr/>
          <p:nvPr>
            <p:custDataLst>
              <p:tags r:id="rId8"/>
            </p:custDataLst>
          </p:nvPr>
        </p:nvPicPr>
        <p:blipFill>
          <a:blip r:embed="rId9"/>
          <a:stretch>
            <a:fillRect/>
          </a:stretch>
        </p:blipFill>
        <p:spPr>
          <a:xfrm>
            <a:off x="6498590" y="3359150"/>
            <a:ext cx="2532380" cy="1620000"/>
          </a:xfrm>
          <a:prstGeom prst="rect">
            <a:avLst/>
          </a:prstGeom>
          <a:noFill/>
          <a:ln w="9525">
            <a:noFill/>
          </a:ln>
        </p:spPr>
      </p:pic>
      <p:pic>
        <p:nvPicPr>
          <p:cNvPr id="102" name="图片 101"/>
          <p:cNvPicPr/>
          <p:nvPr>
            <p:custDataLst>
              <p:tags r:id="rId10"/>
            </p:custDataLst>
          </p:nvPr>
        </p:nvPicPr>
        <p:blipFill>
          <a:blip r:embed="rId11"/>
          <a:stretch>
            <a:fillRect/>
          </a:stretch>
        </p:blipFill>
        <p:spPr>
          <a:xfrm>
            <a:off x="9098280" y="3359150"/>
            <a:ext cx="2635885" cy="1620000"/>
          </a:xfrm>
          <a:prstGeom prst="rect">
            <a:avLst/>
          </a:prstGeom>
          <a:noFill/>
          <a:ln w="9525">
            <a:noFill/>
          </a:ln>
        </p:spPr>
      </p:pic>
      <p:pic>
        <p:nvPicPr>
          <p:cNvPr id="103" name="图片 102"/>
          <p:cNvPicPr/>
          <p:nvPr>
            <p:custDataLst>
              <p:tags r:id="rId12"/>
            </p:custDataLst>
          </p:nvPr>
        </p:nvPicPr>
        <p:blipFill>
          <a:blip r:embed="rId13"/>
          <a:stretch>
            <a:fillRect/>
          </a:stretch>
        </p:blipFill>
        <p:spPr>
          <a:xfrm>
            <a:off x="6498590" y="5006975"/>
            <a:ext cx="2532380" cy="1539875"/>
          </a:xfrm>
          <a:prstGeom prst="rect">
            <a:avLst/>
          </a:prstGeom>
          <a:noFill/>
          <a:ln w="9525">
            <a:noFill/>
          </a:ln>
        </p:spPr>
      </p:pic>
      <p:pic>
        <p:nvPicPr>
          <p:cNvPr id="104" name="图片 103"/>
          <p:cNvPicPr/>
          <p:nvPr>
            <p:custDataLst>
              <p:tags r:id="rId14"/>
            </p:custDataLst>
          </p:nvPr>
        </p:nvPicPr>
        <p:blipFill>
          <a:blip r:embed="rId15"/>
          <a:stretch>
            <a:fillRect/>
          </a:stretch>
        </p:blipFill>
        <p:spPr>
          <a:xfrm>
            <a:off x="9090025" y="5006975"/>
            <a:ext cx="2643505" cy="1540510"/>
          </a:xfrm>
          <a:prstGeom prst="rect">
            <a:avLst/>
          </a:prstGeom>
          <a:noFill/>
          <a:ln w="9525">
            <a:noFill/>
          </a:ln>
        </p:spPr>
      </p:pic>
      <p:pic>
        <p:nvPicPr>
          <p:cNvPr id="7" name="图片 6"/>
          <p:cNvPicPr>
            <a:picLocks noChangeAspect="1"/>
          </p:cNvPicPr>
          <p:nvPr>
            <p:custDataLst>
              <p:tags r:id="rId16"/>
            </p:custDataLst>
          </p:nvPr>
        </p:nvPicPr>
        <p:blipFill rotWithShape="1">
          <a:blip r:embed="rId17" cstate="print">
            <a:extLst>
              <a:ext uri="{28A0092B-C50C-407E-A947-70E740481C1C}">
                <a14:useLocalDpi xmlns:a14="http://schemas.microsoft.com/office/drawing/2010/main" val="0"/>
              </a:ext>
            </a:extLst>
          </a:blip>
          <a:srcRect l="1375" t="8394" r="1577" b="3724"/>
          <a:stretch>
            <a:fillRect/>
          </a:stretch>
        </p:blipFill>
        <p:spPr>
          <a:xfrm>
            <a:off x="3147139" y="3359150"/>
            <a:ext cx="2298192" cy="1560831"/>
          </a:xfrm>
          <a:prstGeom prst="rect">
            <a:avLst/>
          </a:prstGeom>
        </p:spPr>
      </p:pic>
      <p:pic>
        <p:nvPicPr>
          <p:cNvPr id="10" name="图片 9"/>
          <p:cNvPicPr>
            <a:picLocks noChangeAspect="1"/>
          </p:cNvPicPr>
          <p:nvPr>
            <p:custDataLst>
              <p:tags r:id="rId18"/>
            </p:custDataLst>
          </p:nvPr>
        </p:nvPicPr>
        <p:blipFill>
          <a:blip r:embed="rId19" cstate="print">
            <a:extLst>
              <a:ext uri="{28A0092B-C50C-407E-A947-70E740481C1C}">
                <a14:useLocalDpi xmlns:a14="http://schemas.microsoft.com/office/drawing/2010/main" val="0"/>
              </a:ext>
            </a:extLst>
          </a:blip>
          <a:stretch>
            <a:fillRect/>
          </a:stretch>
        </p:blipFill>
        <p:spPr>
          <a:xfrm>
            <a:off x="3147139" y="4979150"/>
            <a:ext cx="2296268" cy="1567700"/>
          </a:xfrm>
          <a:prstGeom prst="rect">
            <a:avLst/>
          </a:prstGeom>
        </p:spPr>
      </p:pic>
      <p:sp>
        <p:nvSpPr>
          <p:cNvPr id="4" name="矩形 3"/>
          <p:cNvSpPr/>
          <p:nvPr>
            <p:custDataLst>
              <p:tags r:id="rId20"/>
            </p:custDataLst>
          </p:nvPr>
        </p:nvSpPr>
        <p:spPr>
          <a:xfrm>
            <a:off x="318" y="609600"/>
            <a:ext cx="12192000" cy="177800"/>
          </a:xfrm>
          <a:prstGeom prst="rect">
            <a:avLst/>
          </a:prstGeom>
          <a:solidFill>
            <a:srgbClr val="F1C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custDataLst>
              <p:tags r:id="rId21"/>
            </p:custDataLst>
          </p:nvPr>
        </p:nvSpPr>
        <p:spPr>
          <a:xfrm>
            <a:off x="318" y="558800"/>
            <a:ext cx="12192000" cy="177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7"/>
          <p:cNvSpPr txBox="1">
            <a:spLocks noChangeArrowheads="1"/>
          </p:cNvSpPr>
          <p:nvPr>
            <p:custDataLst>
              <p:tags r:id="rId22"/>
            </p:custDataLst>
          </p:nvPr>
        </p:nvSpPr>
        <p:spPr bwMode="auto">
          <a:xfrm>
            <a:off x="3627755" y="349885"/>
            <a:ext cx="5470525" cy="553720"/>
          </a:xfrm>
          <a:prstGeom prst="rect">
            <a:avLst/>
          </a:prstGeom>
          <a:solidFill>
            <a:schemeClr val="bg1"/>
          </a:solidFill>
        </p:spPr>
        <p:txBody>
          <a:bodyPr wrap="square" lIns="0" tIns="0" rIns="0" bIns="0" rtlCol="0">
            <a:spAutoFit/>
            <a:scene3d>
              <a:camera prst="orthographicFront"/>
              <a:lightRig rig="threePt" dir="t"/>
            </a:scene3d>
            <a:sp3d contourW="12700"/>
          </a:bodyPr>
          <a:lstStyle/>
          <a:p>
            <a:pPr lvl="0" algn="ctr">
              <a:buClrTx/>
              <a:buSzTx/>
              <a:buFontTx/>
            </a:pPr>
            <a:r>
              <a:rPr lang="zh-CN" altLang="en-US" sz="3600" b="1" dirty="0">
                <a:solidFill>
                  <a:schemeClr val="tx1"/>
                </a:solidFill>
                <a:latin typeface="微软雅黑" pitchFamily="34" charset="-122"/>
                <a:ea typeface="微软雅黑" pitchFamily="34" charset="-122"/>
                <a:cs typeface="思源黑体 CN Normal" panose="020B0400000000000000" pitchFamily="34" charset="-122"/>
                <a:sym typeface="+mn-ea"/>
              </a:rPr>
              <a:t>七、民生福祉成色更足</a:t>
            </a:r>
            <a:endParaRPr lang="zh-CN" altLang="en-US" sz="3600" b="1" dirty="0">
              <a:solidFill>
                <a:schemeClr val="tx1"/>
              </a:solidFill>
              <a:latin typeface="微软雅黑" pitchFamily="34" charset="-122"/>
              <a:ea typeface="微软雅黑" pitchFamily="34" charset="-122"/>
              <a:cs typeface="思源黑体 CN Normal" panose="020B0400000000000000" pitchFamily="34" charset="-122"/>
              <a:sym typeface="+mn-ea"/>
            </a:endParaRPr>
          </a:p>
        </p:txBody>
      </p:sp>
    </p:spTree>
    <p:custDataLst>
      <p:tags r:id="rId23"/>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rotWithShape="1">
          <a:blip r:embed="rId2">
            <a:extLst>
              <a:ext uri="{28A0092B-C50C-407E-A947-70E740481C1C}">
                <a14:useLocalDpi xmlns:a14="http://schemas.microsoft.com/office/drawing/2010/main" val="0"/>
              </a:ext>
            </a:extLst>
          </a:blip>
          <a:srcRect l="1968" t="18065" r="2275" b="26836"/>
          <a:stretch>
            <a:fillRect/>
          </a:stretch>
        </p:blipFill>
        <p:spPr>
          <a:xfrm>
            <a:off x="0" y="-16510"/>
            <a:ext cx="12192635" cy="6874510"/>
          </a:xfrm>
          <a:prstGeom prst="rect">
            <a:avLst/>
          </a:prstGeom>
        </p:spPr>
      </p:pic>
      <p:sp>
        <p:nvSpPr>
          <p:cNvPr id="2" name="矩形 1"/>
          <p:cNvSpPr/>
          <p:nvPr/>
        </p:nvSpPr>
        <p:spPr>
          <a:xfrm>
            <a:off x="13335" y="-16510"/>
            <a:ext cx="12179300" cy="683768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6696" y="3230880"/>
            <a:ext cx="12178609" cy="707886"/>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2296637" y="3230880"/>
            <a:ext cx="7598727" cy="707886"/>
          </a:xfrm>
          <a:prstGeom prst="rect">
            <a:avLst/>
          </a:prstGeom>
          <a:noFill/>
        </p:spPr>
        <p:txBody>
          <a:bodyPr wrap="square" rtlCol="0">
            <a:spAutoFit/>
          </a:bodyPr>
          <a:lstStyle/>
          <a:p>
            <a:pPr algn="ctr">
              <a:defRPr/>
            </a:pPr>
            <a:r>
              <a:rPr lang="en-US" altLang="zh-CN" sz="4000" b="1" dirty="0">
                <a:solidFill>
                  <a:srgbClr val="C00000"/>
                </a:solidFill>
                <a:latin typeface="微软雅黑" pitchFamily="34" charset="-122"/>
                <a:ea typeface="微软雅黑" pitchFamily="34" charset="-122"/>
                <a:cs typeface="+mn-ea"/>
              </a:rPr>
              <a:t>2023</a:t>
            </a:r>
            <a:r>
              <a:rPr lang="zh-CN" altLang="en-US" sz="4000" b="1" dirty="0">
                <a:solidFill>
                  <a:srgbClr val="C00000"/>
                </a:solidFill>
                <a:latin typeface="微软雅黑" pitchFamily="34" charset="-122"/>
                <a:ea typeface="微软雅黑" pitchFamily="34" charset="-122"/>
                <a:cs typeface="+mn-ea"/>
              </a:rPr>
              <a:t>年</a:t>
            </a:r>
            <a:r>
              <a:rPr lang="zh-CN" altLang="en-US" sz="4000" b="1" dirty="0">
                <a:solidFill>
                  <a:schemeClr val="tx1"/>
                </a:solidFill>
                <a:latin typeface="微软雅黑" pitchFamily="34" charset="-122"/>
                <a:ea typeface="微软雅黑" pitchFamily="34" charset="-122"/>
                <a:cs typeface="+mn-ea"/>
                <a:sym typeface="+mn-ea"/>
              </a:rPr>
              <a:t>经济社会发展预期目标</a:t>
            </a:r>
            <a:endParaRPr lang="zh-CN" altLang="en-US" sz="4000" b="1" dirty="0">
              <a:solidFill>
                <a:schemeClr val="tx1"/>
              </a:solidFill>
              <a:latin typeface="微软雅黑" pitchFamily="34" charset="-122"/>
              <a:ea typeface="微软雅黑" pitchFamily="34" charset="-122"/>
              <a:cs typeface="+mn-ea"/>
              <a:sym typeface="+mn-ea"/>
            </a:endParaRPr>
          </a:p>
        </p:txBody>
      </p:sp>
    </p:spTree>
    <p:custDataLst>
      <p:tags r:id="rId3"/>
    </p:custDataLst>
  </p:cSld>
  <p:clrMapOvr>
    <a:masterClrMapping/>
  </p:clrMapOvr>
  <p:transition spd="slow">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图表 5"/>
          <p:cNvGraphicFramePr/>
          <p:nvPr/>
        </p:nvGraphicFramePr>
        <p:xfrm>
          <a:off x="127318" y="999067"/>
          <a:ext cx="3199347" cy="1998133"/>
        </p:xfrm>
        <a:graphic>
          <a:graphicData uri="http://schemas.openxmlformats.org/drawingml/2006/chart">
            <c:chart xmlns:c="http://schemas.openxmlformats.org/drawingml/2006/chart" xmlns:r="http://schemas.openxmlformats.org/officeDocument/2006/relationships" r:id="rId1"/>
          </a:graphicData>
        </a:graphic>
      </p:graphicFrame>
      <p:sp>
        <p:nvSpPr>
          <p:cNvPr id="65" name="椭圆 64"/>
          <p:cNvSpPr/>
          <p:nvPr/>
        </p:nvSpPr>
        <p:spPr>
          <a:xfrm>
            <a:off x="1219518" y="1498600"/>
            <a:ext cx="1041400" cy="1041400"/>
          </a:xfrm>
          <a:prstGeom prst="ellipse">
            <a:avLst/>
          </a:prstGeom>
          <a:solidFill>
            <a:srgbClr val="F6EF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圆角 58"/>
          <p:cNvSpPr/>
          <p:nvPr/>
        </p:nvSpPr>
        <p:spPr>
          <a:xfrm>
            <a:off x="325756" y="5410200"/>
            <a:ext cx="5770562" cy="914400"/>
          </a:xfrm>
          <a:prstGeom prst="roundRect">
            <a:avLst/>
          </a:prstGeom>
          <a:solidFill>
            <a:srgbClr val="F6EF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p:nvSpPr>
        <p:spPr>
          <a:xfrm>
            <a:off x="6420168" y="5424717"/>
            <a:ext cx="5437187" cy="920099"/>
          </a:xfrm>
          <a:prstGeom prst="roundRect">
            <a:avLst/>
          </a:prstGeom>
          <a:solidFill>
            <a:srgbClr val="F6EF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318" y="609600"/>
            <a:ext cx="12192000" cy="177800"/>
          </a:xfrm>
          <a:prstGeom prst="rect">
            <a:avLst/>
          </a:prstGeom>
          <a:solidFill>
            <a:srgbClr val="F1C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318" y="558800"/>
            <a:ext cx="12192000" cy="177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771843" y="2926833"/>
            <a:ext cx="1971675" cy="768350"/>
          </a:xfrm>
          <a:prstGeom prst="rect">
            <a:avLst/>
          </a:prstGeom>
          <a:noFill/>
        </p:spPr>
        <p:txBody>
          <a:bodyPr wrap="square">
            <a:spAutoFit/>
          </a:bodyPr>
          <a:lstStyle/>
          <a:p>
            <a:pPr algn="ctr"/>
            <a:r>
              <a:rPr lang="zh-CN" altLang="zh-CN" sz="2000" b="1" kern="100" dirty="0">
                <a:effectLst/>
                <a:latin typeface="微软雅黑" pitchFamily="34" charset="-122"/>
                <a:ea typeface="微软雅黑" pitchFamily="34" charset="-122"/>
                <a:cs typeface="仿宋_GB2312" pitchFamily="49" charset="-122"/>
              </a:rPr>
              <a:t>地区生产总值</a:t>
            </a:r>
            <a:endParaRPr lang="en-US" altLang="zh-CN" sz="2000" b="1" kern="100" dirty="0">
              <a:effectLst/>
              <a:latin typeface="微软雅黑" pitchFamily="34" charset="-122"/>
              <a:ea typeface="微软雅黑" pitchFamily="34" charset="-122"/>
              <a:cs typeface="仿宋_GB2312" pitchFamily="49" charset="-122"/>
            </a:endParaRPr>
          </a:p>
          <a:p>
            <a:pPr algn="ctr"/>
            <a:r>
              <a:rPr lang="zh-CN" altLang="en-US" sz="2000" b="1" kern="100" dirty="0">
                <a:effectLst/>
                <a:latin typeface="微软雅黑" pitchFamily="34" charset="-122"/>
                <a:ea typeface="微软雅黑" pitchFamily="34" charset="-122"/>
                <a:cs typeface="仿宋_GB2312" pitchFamily="49" charset="-122"/>
              </a:rPr>
              <a:t>增长</a:t>
            </a:r>
            <a:r>
              <a:rPr lang="en-US" altLang="zh-CN" sz="2400" b="1" kern="100" dirty="0">
                <a:solidFill>
                  <a:srgbClr val="CC0011"/>
                </a:solidFill>
                <a:effectLst/>
                <a:latin typeface="微软雅黑" pitchFamily="34" charset="-122"/>
                <a:ea typeface="微软雅黑" pitchFamily="34" charset="-122"/>
                <a:cs typeface="仿宋_GB2312" pitchFamily="49" charset="-122"/>
              </a:rPr>
              <a:t>10%</a:t>
            </a:r>
            <a:r>
              <a:rPr lang="zh-CN" altLang="en-US" sz="2000" b="1" kern="100" dirty="0">
                <a:effectLst/>
                <a:latin typeface="微软雅黑" pitchFamily="34" charset="-122"/>
                <a:ea typeface="微软雅黑" pitchFamily="34" charset="-122"/>
                <a:cs typeface="仿宋_GB2312" pitchFamily="49" charset="-122"/>
              </a:rPr>
              <a:t>左右</a:t>
            </a:r>
            <a:endParaRPr lang="zh-CN" altLang="en-US" sz="2000" b="1" dirty="0">
              <a:latin typeface="微软雅黑" pitchFamily="34" charset="-122"/>
              <a:ea typeface="微软雅黑" pitchFamily="34" charset="-122"/>
            </a:endParaRPr>
          </a:p>
        </p:txBody>
      </p:sp>
      <p:sp>
        <p:nvSpPr>
          <p:cNvPr id="10" name="文本框 9"/>
          <p:cNvSpPr txBox="1"/>
          <p:nvPr/>
        </p:nvSpPr>
        <p:spPr>
          <a:xfrm>
            <a:off x="3413443" y="2952233"/>
            <a:ext cx="2479675" cy="768350"/>
          </a:xfrm>
          <a:prstGeom prst="rect">
            <a:avLst/>
          </a:prstGeom>
          <a:noFill/>
        </p:spPr>
        <p:txBody>
          <a:bodyPr wrap="square">
            <a:spAutoFit/>
          </a:bodyPr>
          <a:lstStyle/>
          <a:p>
            <a:pPr algn="ctr"/>
            <a:r>
              <a:rPr lang="zh-CN" altLang="en-US" sz="2000" b="1" kern="100" dirty="0">
                <a:effectLst/>
                <a:latin typeface="微软雅黑" pitchFamily="34" charset="-122"/>
                <a:ea typeface="微软雅黑" pitchFamily="34" charset="-122"/>
                <a:cs typeface="仿宋_GB2312" pitchFamily="49" charset="-122"/>
              </a:rPr>
              <a:t>地方一般公共预算</a:t>
            </a:r>
            <a:endParaRPr lang="en-US" altLang="zh-CN" sz="2000" b="1" kern="100" dirty="0">
              <a:effectLst/>
              <a:latin typeface="微软雅黑" pitchFamily="34" charset="-122"/>
              <a:ea typeface="微软雅黑" pitchFamily="34" charset="-122"/>
              <a:cs typeface="仿宋_GB2312" pitchFamily="49" charset="-122"/>
            </a:endParaRPr>
          </a:p>
          <a:p>
            <a:pPr algn="ctr"/>
            <a:r>
              <a:rPr lang="zh-CN" altLang="en-US" sz="2000" b="1" kern="100" dirty="0">
                <a:effectLst/>
                <a:latin typeface="微软雅黑" pitchFamily="34" charset="-122"/>
                <a:ea typeface="微软雅黑" pitchFamily="34" charset="-122"/>
                <a:cs typeface="仿宋_GB2312" pitchFamily="49" charset="-122"/>
              </a:rPr>
              <a:t>收入增长</a:t>
            </a:r>
            <a:r>
              <a:rPr lang="en-US" altLang="zh-CN" sz="2400" b="1" kern="100" dirty="0">
                <a:solidFill>
                  <a:srgbClr val="CC0011"/>
                </a:solidFill>
                <a:effectLst/>
                <a:latin typeface="微软雅黑" pitchFamily="34" charset="-122"/>
                <a:ea typeface="微软雅黑" pitchFamily="34" charset="-122"/>
                <a:cs typeface="仿宋_GB2312" pitchFamily="49" charset="-122"/>
              </a:rPr>
              <a:t>15%</a:t>
            </a:r>
            <a:r>
              <a:rPr lang="zh-CN" altLang="en-US" sz="2000" b="1" kern="100" dirty="0">
                <a:effectLst/>
                <a:latin typeface="微软雅黑" pitchFamily="34" charset="-122"/>
                <a:ea typeface="微软雅黑" pitchFamily="34" charset="-122"/>
                <a:cs typeface="仿宋_GB2312" pitchFamily="49" charset="-122"/>
              </a:rPr>
              <a:t>左右</a:t>
            </a:r>
            <a:endParaRPr lang="zh-CN" altLang="en-US" sz="2000" b="1" kern="100" dirty="0">
              <a:effectLst/>
              <a:latin typeface="微软雅黑" pitchFamily="34" charset="-122"/>
              <a:ea typeface="微软雅黑" pitchFamily="34" charset="-122"/>
              <a:cs typeface="仿宋_GB2312" pitchFamily="49" charset="-122"/>
            </a:endParaRPr>
          </a:p>
        </p:txBody>
      </p:sp>
      <p:graphicFrame>
        <p:nvGraphicFramePr>
          <p:cNvPr id="15" name="图表 14"/>
          <p:cNvGraphicFramePr/>
          <p:nvPr/>
        </p:nvGraphicFramePr>
        <p:xfrm>
          <a:off x="2997518" y="999067"/>
          <a:ext cx="3199347" cy="199813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图表 17"/>
          <p:cNvGraphicFramePr/>
          <p:nvPr/>
        </p:nvGraphicFramePr>
        <p:xfrm>
          <a:off x="5938475" y="995439"/>
          <a:ext cx="3199347" cy="1998133"/>
        </p:xfrm>
        <a:graphic>
          <a:graphicData uri="http://schemas.openxmlformats.org/drawingml/2006/chart">
            <c:chart xmlns:c="http://schemas.openxmlformats.org/drawingml/2006/chart" xmlns:r="http://schemas.openxmlformats.org/officeDocument/2006/relationships" r:id="rId3"/>
          </a:graphicData>
        </a:graphic>
      </p:graphicFrame>
      <p:sp>
        <p:nvSpPr>
          <p:cNvPr id="20" name="文本框 19"/>
          <p:cNvSpPr txBox="1"/>
          <p:nvPr/>
        </p:nvSpPr>
        <p:spPr>
          <a:xfrm>
            <a:off x="6524943" y="2964933"/>
            <a:ext cx="2174875" cy="768350"/>
          </a:xfrm>
          <a:prstGeom prst="rect">
            <a:avLst/>
          </a:prstGeom>
          <a:noFill/>
        </p:spPr>
        <p:txBody>
          <a:bodyPr wrap="square">
            <a:spAutoFit/>
          </a:bodyPr>
          <a:lstStyle/>
          <a:p>
            <a:pPr algn="ctr"/>
            <a:r>
              <a:rPr lang="zh-CN" altLang="en-US" sz="2000" b="1" kern="100" dirty="0">
                <a:effectLst/>
                <a:latin typeface="微软雅黑" pitchFamily="34" charset="-122"/>
                <a:ea typeface="微软雅黑" pitchFamily="34" charset="-122"/>
                <a:cs typeface="仿宋_GB2312" pitchFamily="49" charset="-122"/>
              </a:rPr>
              <a:t>固定资产投资</a:t>
            </a:r>
            <a:endParaRPr lang="en-US" altLang="zh-CN" sz="2000" b="1" kern="100" dirty="0">
              <a:effectLst/>
              <a:latin typeface="微软雅黑" pitchFamily="34" charset="-122"/>
              <a:ea typeface="微软雅黑" pitchFamily="34" charset="-122"/>
              <a:cs typeface="仿宋_GB2312" pitchFamily="49" charset="-122"/>
            </a:endParaRPr>
          </a:p>
          <a:p>
            <a:pPr algn="ctr"/>
            <a:r>
              <a:rPr lang="zh-CN" altLang="en-US" sz="2000" b="1" kern="100" dirty="0">
                <a:effectLst/>
                <a:latin typeface="微软雅黑" pitchFamily="34" charset="-122"/>
                <a:ea typeface="微软雅黑" pitchFamily="34" charset="-122"/>
                <a:cs typeface="仿宋_GB2312" pitchFamily="49" charset="-122"/>
              </a:rPr>
              <a:t>增长</a:t>
            </a:r>
            <a:r>
              <a:rPr lang="en-US" altLang="zh-CN" sz="2400" b="1" kern="100" dirty="0">
                <a:solidFill>
                  <a:srgbClr val="CC0011"/>
                </a:solidFill>
                <a:effectLst/>
                <a:latin typeface="微软雅黑" pitchFamily="34" charset="-122"/>
                <a:ea typeface="微软雅黑" pitchFamily="34" charset="-122"/>
                <a:cs typeface="仿宋_GB2312" pitchFamily="49" charset="-122"/>
              </a:rPr>
              <a:t>12%</a:t>
            </a:r>
            <a:r>
              <a:rPr lang="zh-CN" altLang="en-US" sz="2000" b="1" kern="100" dirty="0">
                <a:effectLst/>
                <a:latin typeface="微软雅黑" pitchFamily="34" charset="-122"/>
                <a:ea typeface="微软雅黑" pitchFamily="34" charset="-122"/>
                <a:cs typeface="仿宋_GB2312" pitchFamily="49" charset="-122"/>
              </a:rPr>
              <a:t>左右</a:t>
            </a:r>
            <a:endParaRPr lang="zh-CN" altLang="en-US" sz="2000" b="1" kern="100" dirty="0">
              <a:effectLst/>
              <a:latin typeface="微软雅黑" pitchFamily="34" charset="-122"/>
              <a:ea typeface="微软雅黑" pitchFamily="34" charset="-122"/>
              <a:cs typeface="仿宋_GB2312" pitchFamily="49" charset="-122"/>
            </a:endParaRPr>
          </a:p>
        </p:txBody>
      </p:sp>
      <p:sp>
        <p:nvSpPr>
          <p:cNvPr id="21" name="文本框 20"/>
          <p:cNvSpPr txBox="1"/>
          <p:nvPr/>
        </p:nvSpPr>
        <p:spPr>
          <a:xfrm>
            <a:off x="9411019" y="2939533"/>
            <a:ext cx="2400300" cy="768350"/>
          </a:xfrm>
          <a:prstGeom prst="rect">
            <a:avLst/>
          </a:prstGeom>
          <a:noFill/>
        </p:spPr>
        <p:txBody>
          <a:bodyPr wrap="square">
            <a:spAutoFit/>
          </a:bodyPr>
          <a:lstStyle/>
          <a:p>
            <a:pPr algn="ctr"/>
            <a:r>
              <a:rPr lang="zh-CN" altLang="en-US" sz="2000" b="1" kern="100" dirty="0">
                <a:effectLst/>
                <a:latin typeface="微软雅黑" pitchFamily="34" charset="-122"/>
                <a:ea typeface="微软雅黑" pitchFamily="34" charset="-122"/>
                <a:cs typeface="仿宋_GB2312" pitchFamily="49" charset="-122"/>
              </a:rPr>
              <a:t>社会消费品零售总额增长</a:t>
            </a:r>
            <a:r>
              <a:rPr lang="en-US" altLang="zh-CN" sz="2400" b="1" kern="100" dirty="0">
                <a:solidFill>
                  <a:srgbClr val="BA000F"/>
                </a:solidFill>
                <a:effectLst/>
                <a:latin typeface="微软雅黑" pitchFamily="34" charset="-122"/>
                <a:ea typeface="微软雅黑" pitchFamily="34" charset="-122"/>
                <a:cs typeface="仿宋_GB2312" pitchFamily="49" charset="-122"/>
              </a:rPr>
              <a:t>10%</a:t>
            </a:r>
            <a:r>
              <a:rPr lang="zh-CN" altLang="en-US" sz="2000" b="1" kern="100" dirty="0">
                <a:effectLst/>
                <a:latin typeface="微软雅黑" pitchFamily="34" charset="-122"/>
                <a:ea typeface="微软雅黑" pitchFamily="34" charset="-122"/>
                <a:cs typeface="仿宋_GB2312" pitchFamily="49" charset="-122"/>
              </a:rPr>
              <a:t>左右</a:t>
            </a:r>
            <a:endParaRPr lang="zh-CN" altLang="en-US" sz="2000" b="1" kern="100" dirty="0">
              <a:effectLst/>
              <a:latin typeface="微软雅黑" pitchFamily="34" charset="-122"/>
              <a:ea typeface="微软雅黑" pitchFamily="34" charset="-122"/>
              <a:cs typeface="仿宋_GB2312" pitchFamily="49" charset="-122"/>
            </a:endParaRPr>
          </a:p>
        </p:txBody>
      </p:sp>
      <p:graphicFrame>
        <p:nvGraphicFramePr>
          <p:cNvPr id="23" name="图表 22"/>
          <p:cNvGraphicFramePr/>
          <p:nvPr/>
        </p:nvGraphicFramePr>
        <p:xfrm>
          <a:off x="8815171" y="998614"/>
          <a:ext cx="3199347" cy="1998133"/>
        </p:xfrm>
        <a:graphic>
          <a:graphicData uri="http://schemas.openxmlformats.org/drawingml/2006/chart">
            <c:chart xmlns:c="http://schemas.openxmlformats.org/drawingml/2006/chart" xmlns:r="http://schemas.openxmlformats.org/officeDocument/2006/relationships" r:id="rId4"/>
          </a:graphicData>
        </a:graphic>
      </p:graphicFrame>
      <p:sp>
        <p:nvSpPr>
          <p:cNvPr id="37" name="矩形 36"/>
          <p:cNvSpPr/>
          <p:nvPr/>
        </p:nvSpPr>
        <p:spPr>
          <a:xfrm>
            <a:off x="2438717" y="292100"/>
            <a:ext cx="7305675" cy="673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p:cNvSpPr txBox="1"/>
          <p:nvPr/>
        </p:nvSpPr>
        <p:spPr>
          <a:xfrm>
            <a:off x="2682905" y="382409"/>
            <a:ext cx="6851938" cy="521970"/>
          </a:xfrm>
          <a:prstGeom prst="rect">
            <a:avLst/>
          </a:prstGeom>
          <a:noFill/>
        </p:spPr>
        <p:txBody>
          <a:bodyPr wrap="square">
            <a:spAutoFit/>
          </a:bodyPr>
          <a:lstStyle/>
          <a:p>
            <a:r>
              <a:rPr lang="en-US" altLang="zh-CN" sz="2800" b="1" kern="100" dirty="0">
                <a:latin typeface="微软雅黑" pitchFamily="34" charset="-122"/>
                <a:ea typeface="微软雅黑" pitchFamily="34" charset="-122"/>
                <a:cs typeface="仿宋_GB2312" pitchFamily="49" charset="-122"/>
              </a:rPr>
              <a:t>2023</a:t>
            </a:r>
            <a:r>
              <a:rPr lang="zh-CN" altLang="en-US" sz="2800" b="1" kern="100" dirty="0">
                <a:effectLst/>
                <a:latin typeface="微软雅黑" pitchFamily="34" charset="-122"/>
                <a:ea typeface="微软雅黑" pitchFamily="34" charset="-122"/>
                <a:cs typeface="仿宋_GB2312" pitchFamily="49" charset="-122"/>
              </a:rPr>
              <a:t>年文昌市经济社会发展主要预期目标</a:t>
            </a:r>
            <a:endParaRPr lang="zh-CN" altLang="en-US" sz="2800" b="1" dirty="0">
              <a:latin typeface="微软雅黑" pitchFamily="34" charset="-122"/>
              <a:ea typeface="微软雅黑" pitchFamily="34" charset="-122"/>
            </a:endParaRPr>
          </a:p>
        </p:txBody>
      </p:sp>
      <p:sp>
        <p:nvSpPr>
          <p:cNvPr id="47" name="矩形: 圆角 46"/>
          <p:cNvSpPr/>
          <p:nvPr/>
        </p:nvSpPr>
        <p:spPr>
          <a:xfrm>
            <a:off x="343218" y="4076700"/>
            <a:ext cx="5753100" cy="914400"/>
          </a:xfrm>
          <a:prstGeom prst="roundRect">
            <a:avLst/>
          </a:prstGeom>
          <a:solidFill>
            <a:srgbClr val="F6EF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圆角 47"/>
          <p:cNvSpPr/>
          <p:nvPr/>
        </p:nvSpPr>
        <p:spPr>
          <a:xfrm>
            <a:off x="6410448" y="4076700"/>
            <a:ext cx="5464369" cy="939800"/>
          </a:xfrm>
          <a:prstGeom prst="roundRect">
            <a:avLst/>
          </a:prstGeom>
          <a:solidFill>
            <a:srgbClr val="F6EF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7604155" y="4350043"/>
            <a:ext cx="4003963" cy="460375"/>
          </a:xfrm>
          <a:prstGeom prst="rect">
            <a:avLst/>
          </a:prstGeom>
          <a:noFill/>
        </p:spPr>
        <p:txBody>
          <a:bodyPr wrap="square">
            <a:spAutoFit/>
          </a:bodyPr>
          <a:lstStyle/>
          <a:p>
            <a:r>
              <a:rPr lang="zh-CN" altLang="zh-CN" sz="2000" b="1" kern="100" dirty="0">
                <a:effectLst/>
                <a:latin typeface="微软雅黑" pitchFamily="34" charset="-122"/>
                <a:ea typeface="微软雅黑" pitchFamily="34" charset="-122"/>
                <a:cs typeface="仿宋_GB2312" pitchFamily="49" charset="-122"/>
              </a:rPr>
              <a:t>城镇登记失业率控制在</a:t>
            </a:r>
            <a:r>
              <a:rPr lang="en-US" altLang="zh-CN" sz="2400" b="1" kern="100" dirty="0">
                <a:solidFill>
                  <a:srgbClr val="CC0011"/>
                </a:solidFill>
                <a:effectLst/>
                <a:latin typeface="微软雅黑" pitchFamily="34" charset="-122"/>
                <a:ea typeface="微软雅黑" pitchFamily="34" charset="-122"/>
                <a:cs typeface="仿宋_GB2312" pitchFamily="49" charset="-122"/>
              </a:rPr>
              <a:t>4%</a:t>
            </a:r>
            <a:r>
              <a:rPr lang="zh-CN" altLang="zh-CN" sz="2000" b="1" kern="100" dirty="0">
                <a:effectLst/>
                <a:latin typeface="微软雅黑" pitchFamily="34" charset="-122"/>
                <a:ea typeface="微软雅黑" pitchFamily="34" charset="-122"/>
                <a:cs typeface="仿宋_GB2312" pitchFamily="49" charset="-122"/>
              </a:rPr>
              <a:t>左右</a:t>
            </a:r>
            <a:endParaRPr lang="en-US" altLang="zh-CN" sz="2000" b="1" kern="100" dirty="0">
              <a:effectLst/>
              <a:latin typeface="微软雅黑" pitchFamily="34" charset="-122"/>
              <a:ea typeface="微软雅黑" pitchFamily="34" charset="-122"/>
              <a:cs typeface="仿宋_GB2312" pitchFamily="49" charset="-122"/>
            </a:endParaRPr>
          </a:p>
        </p:txBody>
      </p:sp>
      <p:pic>
        <p:nvPicPr>
          <p:cNvPr id="52" name="图片 51"/>
          <p:cNvPicPr>
            <a:picLocks noChangeAspect="1"/>
          </p:cNvPicPr>
          <p:nvPr/>
        </p:nvPicPr>
        <p:blipFill>
          <a:blip r:embed="rId5"/>
          <a:stretch>
            <a:fillRect/>
          </a:stretch>
        </p:blipFill>
        <p:spPr>
          <a:xfrm>
            <a:off x="6610669" y="4184649"/>
            <a:ext cx="700560" cy="747713"/>
          </a:xfrm>
          <a:prstGeom prst="rect">
            <a:avLst/>
          </a:prstGeom>
        </p:spPr>
      </p:pic>
      <p:pic>
        <p:nvPicPr>
          <p:cNvPr id="54" name="图片 53"/>
          <p:cNvPicPr>
            <a:picLocks noChangeAspect="1"/>
          </p:cNvPicPr>
          <p:nvPr/>
        </p:nvPicPr>
        <p:blipFill rotWithShape="1">
          <a:blip r:embed="rId6"/>
          <a:srcRect b="9357"/>
          <a:stretch>
            <a:fillRect/>
          </a:stretch>
        </p:blipFill>
        <p:spPr>
          <a:xfrm>
            <a:off x="527368" y="5505449"/>
            <a:ext cx="860329" cy="654051"/>
          </a:xfrm>
          <a:prstGeom prst="rect">
            <a:avLst/>
          </a:prstGeom>
        </p:spPr>
      </p:pic>
      <p:pic>
        <p:nvPicPr>
          <p:cNvPr id="56" name="图片 55"/>
          <p:cNvPicPr>
            <a:picLocks noChangeAspect="1"/>
          </p:cNvPicPr>
          <p:nvPr/>
        </p:nvPicPr>
        <p:blipFill rotWithShape="1">
          <a:blip r:embed="rId7"/>
          <a:srcRect b="11027"/>
          <a:stretch>
            <a:fillRect/>
          </a:stretch>
        </p:blipFill>
        <p:spPr>
          <a:xfrm>
            <a:off x="6545581" y="5494830"/>
            <a:ext cx="893763" cy="761508"/>
          </a:xfrm>
          <a:prstGeom prst="rect">
            <a:avLst/>
          </a:prstGeom>
        </p:spPr>
      </p:pic>
      <p:pic>
        <p:nvPicPr>
          <p:cNvPr id="58" name="图片 57"/>
          <p:cNvPicPr>
            <a:picLocks noChangeAspect="1"/>
          </p:cNvPicPr>
          <p:nvPr/>
        </p:nvPicPr>
        <p:blipFill>
          <a:blip r:embed="rId8"/>
          <a:stretch>
            <a:fillRect/>
          </a:stretch>
        </p:blipFill>
        <p:spPr>
          <a:xfrm>
            <a:off x="652782" y="4200525"/>
            <a:ext cx="575582" cy="685800"/>
          </a:xfrm>
          <a:prstGeom prst="rect">
            <a:avLst/>
          </a:prstGeom>
        </p:spPr>
      </p:pic>
      <p:sp>
        <p:nvSpPr>
          <p:cNvPr id="61" name="文本框 60"/>
          <p:cNvSpPr txBox="1"/>
          <p:nvPr/>
        </p:nvSpPr>
        <p:spPr>
          <a:xfrm>
            <a:off x="1571943" y="4165893"/>
            <a:ext cx="4200525" cy="768350"/>
          </a:xfrm>
          <a:prstGeom prst="rect">
            <a:avLst/>
          </a:prstGeom>
          <a:noFill/>
        </p:spPr>
        <p:txBody>
          <a:bodyPr wrap="square">
            <a:spAutoFit/>
          </a:bodyPr>
          <a:lstStyle/>
          <a:p>
            <a:r>
              <a:rPr lang="zh-CN" altLang="en-US" sz="2000" b="1" kern="100" dirty="0">
                <a:effectLst/>
                <a:latin typeface="微软雅黑" pitchFamily="34" charset="-122"/>
                <a:ea typeface="微软雅黑" pitchFamily="34" charset="-122"/>
                <a:cs typeface="仿宋_GB2312" pitchFamily="49" charset="-122"/>
              </a:rPr>
              <a:t>城镇和农村常住居民人均可支配收入分别增长</a:t>
            </a:r>
            <a:r>
              <a:rPr lang="en-US" altLang="zh-CN" sz="2400" b="1" kern="100" dirty="0">
                <a:solidFill>
                  <a:srgbClr val="CC0011"/>
                </a:solidFill>
                <a:latin typeface="微软雅黑" pitchFamily="34" charset="-122"/>
                <a:ea typeface="微软雅黑" pitchFamily="34" charset="-122"/>
              </a:rPr>
              <a:t>9%</a:t>
            </a:r>
            <a:r>
              <a:rPr lang="zh-CN" altLang="en-US" sz="2000" b="1" kern="100" dirty="0">
                <a:effectLst/>
                <a:latin typeface="微软雅黑" pitchFamily="34" charset="-122"/>
                <a:ea typeface="微软雅黑" pitchFamily="34" charset="-122"/>
                <a:cs typeface="仿宋_GB2312" pitchFamily="49" charset="-122"/>
              </a:rPr>
              <a:t>左右和</a:t>
            </a:r>
            <a:r>
              <a:rPr lang="en-US" altLang="zh-CN" sz="2400" b="1" kern="100" dirty="0">
                <a:solidFill>
                  <a:srgbClr val="CC0011"/>
                </a:solidFill>
                <a:latin typeface="微软雅黑" pitchFamily="34" charset="-122"/>
                <a:ea typeface="微软雅黑" pitchFamily="34" charset="-122"/>
              </a:rPr>
              <a:t>9.5%</a:t>
            </a:r>
            <a:r>
              <a:rPr lang="zh-CN" altLang="en-US" sz="2000" b="1" kern="100" dirty="0">
                <a:effectLst/>
                <a:latin typeface="微软雅黑" pitchFamily="34" charset="-122"/>
                <a:ea typeface="微软雅黑" pitchFamily="34" charset="-122"/>
                <a:cs typeface="仿宋_GB2312" pitchFamily="49" charset="-122"/>
              </a:rPr>
              <a:t>左右</a:t>
            </a:r>
            <a:endParaRPr lang="zh-CN" altLang="en-US" sz="2000" b="1" kern="100" dirty="0">
              <a:effectLst/>
              <a:latin typeface="微软雅黑" pitchFamily="34" charset="-122"/>
              <a:ea typeface="微软雅黑" pitchFamily="34" charset="-122"/>
              <a:cs typeface="仿宋_GB2312" pitchFamily="49" charset="-122"/>
            </a:endParaRPr>
          </a:p>
        </p:txBody>
      </p:sp>
      <p:sp>
        <p:nvSpPr>
          <p:cNvPr id="62" name="文本框 61"/>
          <p:cNvSpPr txBox="1"/>
          <p:nvPr/>
        </p:nvSpPr>
        <p:spPr>
          <a:xfrm>
            <a:off x="1511618" y="5639093"/>
            <a:ext cx="4584700" cy="460375"/>
          </a:xfrm>
          <a:prstGeom prst="rect">
            <a:avLst/>
          </a:prstGeom>
          <a:noFill/>
        </p:spPr>
        <p:txBody>
          <a:bodyPr wrap="square">
            <a:spAutoFit/>
          </a:bodyPr>
          <a:lstStyle/>
          <a:p>
            <a:r>
              <a:rPr lang="zh-CN" altLang="en-US" sz="2000" b="1" kern="100" dirty="0">
                <a:effectLst/>
                <a:latin typeface="微软雅黑" pitchFamily="34" charset="-122"/>
                <a:ea typeface="微软雅黑" pitchFamily="34" charset="-122"/>
                <a:cs typeface="仿宋_GB2312" pitchFamily="49" charset="-122"/>
              </a:rPr>
              <a:t>居民消费价格指数涨幅控制在</a:t>
            </a:r>
            <a:r>
              <a:rPr lang="en-US" altLang="zh-CN" sz="2400" b="1" kern="100" dirty="0">
                <a:solidFill>
                  <a:srgbClr val="CC0011"/>
                </a:solidFill>
                <a:latin typeface="微软雅黑" pitchFamily="34" charset="-122"/>
                <a:ea typeface="微软雅黑" pitchFamily="34" charset="-122"/>
              </a:rPr>
              <a:t>3%</a:t>
            </a:r>
            <a:r>
              <a:rPr lang="zh-CN" altLang="en-US" sz="2000" b="1" kern="100" dirty="0">
                <a:effectLst/>
                <a:latin typeface="微软雅黑" pitchFamily="34" charset="-122"/>
                <a:ea typeface="微软雅黑" pitchFamily="34" charset="-122"/>
                <a:cs typeface="仿宋_GB2312" pitchFamily="49" charset="-122"/>
              </a:rPr>
              <a:t>左右</a:t>
            </a:r>
            <a:endParaRPr lang="zh-CN" altLang="en-US" sz="2000" b="1" kern="100" dirty="0">
              <a:effectLst/>
              <a:latin typeface="微软雅黑" pitchFamily="34" charset="-122"/>
              <a:ea typeface="微软雅黑" pitchFamily="34" charset="-122"/>
              <a:cs typeface="仿宋_GB2312" pitchFamily="49" charset="-122"/>
            </a:endParaRPr>
          </a:p>
        </p:txBody>
      </p:sp>
      <p:sp>
        <p:nvSpPr>
          <p:cNvPr id="63" name="文本框 62"/>
          <p:cNvSpPr txBox="1"/>
          <p:nvPr/>
        </p:nvSpPr>
        <p:spPr>
          <a:xfrm>
            <a:off x="7613680" y="5664493"/>
            <a:ext cx="4100801" cy="460375"/>
          </a:xfrm>
          <a:prstGeom prst="rect">
            <a:avLst/>
          </a:prstGeom>
          <a:noFill/>
        </p:spPr>
        <p:txBody>
          <a:bodyPr wrap="square">
            <a:spAutoFit/>
          </a:bodyPr>
          <a:lstStyle/>
          <a:p>
            <a:r>
              <a:rPr lang="zh-CN" altLang="en-US" sz="2000" b="1" kern="100" dirty="0">
                <a:effectLst/>
                <a:latin typeface="微软雅黑" pitchFamily="34" charset="-122"/>
                <a:ea typeface="微软雅黑" pitchFamily="34" charset="-122"/>
                <a:cs typeface="仿宋_GB2312" pitchFamily="49" charset="-122"/>
              </a:rPr>
              <a:t>确保完成</a:t>
            </a:r>
            <a:r>
              <a:rPr lang="zh-CN" altLang="en-US" sz="2400" b="1" kern="100" dirty="0">
                <a:solidFill>
                  <a:srgbClr val="CC0011"/>
                </a:solidFill>
                <a:effectLst/>
                <a:latin typeface="微软雅黑" pitchFamily="34" charset="-122"/>
                <a:ea typeface="微软雅黑" pitchFamily="34" charset="-122"/>
                <a:cs typeface="仿宋_GB2312" pitchFamily="49" charset="-122"/>
              </a:rPr>
              <a:t>节能减排降碳</a:t>
            </a:r>
            <a:r>
              <a:rPr lang="zh-CN" altLang="en-US" sz="2000" b="1" kern="100" dirty="0">
                <a:effectLst/>
                <a:latin typeface="微软雅黑" pitchFamily="34" charset="-122"/>
                <a:ea typeface="微软雅黑" pitchFamily="34" charset="-122"/>
                <a:cs typeface="仿宋_GB2312" pitchFamily="49" charset="-122"/>
              </a:rPr>
              <a:t>控制目标</a:t>
            </a:r>
            <a:endParaRPr lang="en-US" altLang="zh-CN" sz="2000" b="1" kern="100" dirty="0">
              <a:effectLst/>
              <a:latin typeface="微软雅黑" pitchFamily="34" charset="-122"/>
              <a:ea typeface="微软雅黑" pitchFamily="34" charset="-122"/>
              <a:cs typeface="仿宋_GB2312" pitchFamily="49" charset="-122"/>
            </a:endParaRPr>
          </a:p>
        </p:txBody>
      </p:sp>
      <p:sp>
        <p:nvSpPr>
          <p:cNvPr id="64" name="文本框 63"/>
          <p:cNvSpPr txBox="1"/>
          <p:nvPr/>
        </p:nvSpPr>
        <p:spPr>
          <a:xfrm>
            <a:off x="1241454" y="1763534"/>
            <a:ext cx="1095663" cy="521970"/>
          </a:xfrm>
          <a:prstGeom prst="rect">
            <a:avLst/>
          </a:prstGeom>
          <a:noFill/>
        </p:spPr>
        <p:txBody>
          <a:bodyPr wrap="square">
            <a:spAutoFit/>
          </a:bodyPr>
          <a:lstStyle/>
          <a:p>
            <a:r>
              <a:rPr lang="en-US" altLang="zh-CN" sz="2800" b="1" kern="100" dirty="0">
                <a:solidFill>
                  <a:srgbClr val="FB9720"/>
                </a:solidFill>
                <a:effectLst/>
                <a:latin typeface="AdLib WGL4 BT" panose="04040805040B02020603" pitchFamily="82" charset="0"/>
                <a:ea typeface="微软雅黑" pitchFamily="34" charset="-122"/>
                <a:cs typeface="仿宋_GB2312" pitchFamily="49" charset="-122"/>
              </a:rPr>
              <a:t>GDP</a:t>
            </a:r>
            <a:endParaRPr lang="zh-CN" altLang="en-US" sz="2800" b="1" dirty="0">
              <a:solidFill>
                <a:srgbClr val="FB9720"/>
              </a:solidFill>
              <a:latin typeface="AdLib WGL4 BT" panose="04040805040B02020603" pitchFamily="82" charset="0"/>
              <a:ea typeface="微软雅黑" pitchFamily="34" charset="-122"/>
            </a:endParaRPr>
          </a:p>
        </p:txBody>
      </p:sp>
      <p:sp>
        <p:nvSpPr>
          <p:cNvPr id="66" name="椭圆 65"/>
          <p:cNvSpPr/>
          <p:nvPr/>
        </p:nvSpPr>
        <p:spPr>
          <a:xfrm>
            <a:off x="7023418" y="1473200"/>
            <a:ext cx="1041400" cy="1041400"/>
          </a:xfrm>
          <a:prstGeom prst="ellipse">
            <a:avLst/>
          </a:prstGeom>
          <a:solidFill>
            <a:srgbClr val="F6EF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p:nvPr/>
        </p:nvSpPr>
        <p:spPr>
          <a:xfrm>
            <a:off x="9893618" y="1485900"/>
            <a:ext cx="1041400" cy="1041400"/>
          </a:xfrm>
          <a:prstGeom prst="ellipse">
            <a:avLst/>
          </a:prstGeom>
          <a:solidFill>
            <a:srgbClr val="F6EF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4077018" y="1485900"/>
            <a:ext cx="1041400" cy="1041400"/>
          </a:xfrm>
          <a:prstGeom prst="ellipse">
            <a:avLst/>
          </a:prstGeom>
          <a:solidFill>
            <a:srgbClr val="F6EF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1" name="图片 70"/>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contrast="-2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960005" y="1544483"/>
            <a:ext cx="986547" cy="889686"/>
          </a:xfrm>
          <a:prstGeom prst="rect">
            <a:avLst/>
          </a:prstGeom>
        </p:spPr>
      </p:pic>
      <p:sp>
        <p:nvSpPr>
          <p:cNvPr id="78" name="文本框 77"/>
          <p:cNvSpPr txBox="1"/>
          <p:nvPr/>
        </p:nvSpPr>
        <p:spPr>
          <a:xfrm>
            <a:off x="4144312" y="1560334"/>
            <a:ext cx="1095663" cy="1014730"/>
          </a:xfrm>
          <a:prstGeom prst="rect">
            <a:avLst/>
          </a:prstGeom>
          <a:noFill/>
        </p:spPr>
        <p:txBody>
          <a:bodyPr wrap="square">
            <a:spAutoFit/>
          </a:bodyPr>
          <a:lstStyle/>
          <a:p>
            <a:r>
              <a:rPr lang="zh-CN" altLang="en-US" sz="6000" b="1" kern="100" dirty="0">
                <a:solidFill>
                  <a:srgbClr val="FB9720"/>
                </a:solidFill>
                <a:effectLst/>
                <a:latin typeface="AdLib WGL4 BT" panose="04040805040B02020603" pitchFamily="82" charset="0"/>
                <a:ea typeface="微软雅黑" pitchFamily="34" charset="-122"/>
                <a:cs typeface="仿宋_GB2312" pitchFamily="49" charset="-122"/>
              </a:rPr>
              <a:t>￥</a:t>
            </a:r>
            <a:endParaRPr lang="zh-CN" altLang="en-US" sz="6000" b="1" dirty="0">
              <a:solidFill>
                <a:srgbClr val="FB9720"/>
              </a:solidFill>
              <a:latin typeface="AdLib WGL4 BT" panose="04040805040B02020603" pitchFamily="82" charset="0"/>
              <a:ea typeface="微软雅黑" pitchFamily="34" charset="-122"/>
            </a:endParaRPr>
          </a:p>
        </p:txBody>
      </p:sp>
      <p:pic>
        <p:nvPicPr>
          <p:cNvPr id="82" name="图片 81"/>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contrast="-2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7061743" y="1498825"/>
            <a:ext cx="977676" cy="977676"/>
          </a:xfrm>
          <a:prstGeom prst="rect">
            <a:avLst/>
          </a:prstGeom>
        </p:spPr>
      </p:pic>
    </p:spTree>
    <p:custDataLst>
      <p:tags r:id="rId1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微信图片_20230403164828"/>
          <p:cNvPicPr>
            <a:picLocks noChangeAspect="1"/>
          </p:cNvPicPr>
          <p:nvPr>
            <p:custDataLst>
              <p:tags r:id="rId1"/>
            </p:custDataLst>
          </p:nvPr>
        </p:nvPicPr>
        <p:blipFill>
          <a:blip r:embed="rId2"/>
          <a:srcRect l="1140" t="8056" b="1755"/>
          <a:stretch>
            <a:fillRect/>
          </a:stretch>
        </p:blipFill>
        <p:spPr>
          <a:xfrm>
            <a:off x="7013" y="0"/>
            <a:ext cx="12178609" cy="6858000"/>
          </a:xfrm>
          <a:prstGeom prst="rect">
            <a:avLst/>
          </a:prstGeom>
        </p:spPr>
      </p:pic>
      <p:sp>
        <p:nvSpPr>
          <p:cNvPr id="2" name="矩形 1"/>
          <p:cNvSpPr/>
          <p:nvPr/>
        </p:nvSpPr>
        <p:spPr>
          <a:xfrm>
            <a:off x="6696" y="3230880"/>
            <a:ext cx="12178609" cy="707886"/>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2764473" y="3230880"/>
            <a:ext cx="6663055" cy="707886"/>
          </a:xfrm>
          <a:prstGeom prst="rect">
            <a:avLst/>
          </a:prstGeom>
          <a:noFill/>
        </p:spPr>
        <p:txBody>
          <a:bodyPr wrap="square" rtlCol="0">
            <a:spAutoFit/>
          </a:bodyPr>
          <a:lstStyle/>
          <a:p>
            <a:pPr algn="ctr">
              <a:defRPr/>
            </a:pPr>
            <a:r>
              <a:rPr lang="en-US" altLang="zh-CN" sz="4000" b="1" dirty="0">
                <a:solidFill>
                  <a:srgbClr val="C00000"/>
                </a:solidFill>
                <a:latin typeface="微软雅黑" pitchFamily="34" charset="-122"/>
                <a:ea typeface="微软雅黑" pitchFamily="34" charset="-122"/>
                <a:cs typeface="+mn-ea"/>
              </a:rPr>
              <a:t>2022</a:t>
            </a:r>
            <a:r>
              <a:rPr lang="zh-CN" altLang="en-US" sz="4000" b="1" dirty="0">
                <a:solidFill>
                  <a:srgbClr val="C00000"/>
                </a:solidFill>
                <a:latin typeface="微软雅黑" pitchFamily="34" charset="-122"/>
                <a:ea typeface="微软雅黑" pitchFamily="34" charset="-122"/>
                <a:cs typeface="+mn-ea"/>
              </a:rPr>
              <a:t>年</a:t>
            </a:r>
            <a:r>
              <a:rPr lang="zh-CN" altLang="en-US" sz="4000" b="1" dirty="0">
                <a:latin typeface="微软雅黑" pitchFamily="34" charset="-122"/>
                <a:ea typeface="微软雅黑" pitchFamily="34" charset="-122"/>
                <a:cs typeface="+mn-ea"/>
                <a:sym typeface="+mn-ea"/>
              </a:rPr>
              <a:t>经济社会</a:t>
            </a:r>
            <a:r>
              <a:rPr lang="zh-CN" altLang="en-US" sz="4000" b="1" dirty="0">
                <a:solidFill>
                  <a:schemeClr val="tx1"/>
                </a:solidFill>
                <a:latin typeface="微软雅黑" pitchFamily="34" charset="-122"/>
                <a:ea typeface="微软雅黑" pitchFamily="34" charset="-122"/>
                <a:cs typeface="+mn-ea"/>
                <a:sym typeface="+mn-ea"/>
              </a:rPr>
              <a:t>发展情况</a:t>
            </a:r>
            <a:endParaRPr lang="zh-CN" altLang="en-US" sz="4000" b="1" dirty="0">
              <a:solidFill>
                <a:schemeClr val="tx1"/>
              </a:solidFill>
              <a:latin typeface="微软雅黑" pitchFamily="34" charset="-122"/>
              <a:ea typeface="微软雅黑" pitchFamily="34" charset="-122"/>
              <a:cs typeface="+mn-ea"/>
              <a:sym typeface="+mn-ea"/>
            </a:endParaRPr>
          </a:p>
        </p:txBody>
      </p:sp>
    </p:spTree>
    <p:custDataLst>
      <p:tags r:id="rId3"/>
    </p:custDataLst>
  </p:cSld>
  <p:clrMapOvr>
    <a:masterClrMapping/>
  </p:clrMapOvr>
  <p:transition spd="slow">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a:off x="942846" y="1016001"/>
            <a:ext cx="3404332" cy="5365750"/>
            <a:chOff x="942528" y="1282435"/>
            <a:chExt cx="3404332" cy="5099315"/>
          </a:xfrm>
        </p:grpSpPr>
        <p:sp>
          <p:nvSpPr>
            <p:cNvPr id="5" name="矩形: 圆顶角 4"/>
            <p:cNvSpPr/>
            <p:nvPr/>
          </p:nvSpPr>
          <p:spPr>
            <a:xfrm flipV="1">
              <a:off x="949785" y="1293812"/>
              <a:ext cx="3378602" cy="5087938"/>
            </a:xfrm>
            <a:prstGeom prst="round2SameRect">
              <a:avLst>
                <a:gd name="adj1" fmla="val 8000"/>
                <a:gd name="adj2" fmla="val 0"/>
              </a:avLst>
            </a:prstGeom>
            <a:solidFill>
              <a:schemeClr val="bg1"/>
            </a:solidFill>
            <a:ln>
              <a:solidFill>
                <a:srgbClr val="F6EFE4"/>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任意多边形: 形状 6"/>
            <p:cNvSpPr/>
            <p:nvPr/>
          </p:nvSpPr>
          <p:spPr>
            <a:xfrm>
              <a:off x="942528" y="1282435"/>
              <a:ext cx="3404332" cy="851274"/>
            </a:xfrm>
            <a:custGeom>
              <a:avLst/>
              <a:gdLst>
                <a:gd name="connsiteX0" fmla="*/ 0 w 2533027"/>
                <a:gd name="connsiteY0" fmla="*/ 0 h 813066"/>
                <a:gd name="connsiteX1" fmla="*/ 2533027 w 2533027"/>
                <a:gd name="connsiteY1" fmla="*/ 0 h 813066"/>
                <a:gd name="connsiteX2" fmla="*/ 2533027 w 2533027"/>
                <a:gd name="connsiteY2" fmla="*/ 813066 h 813066"/>
                <a:gd name="connsiteX3" fmla="*/ 0 w 2533027"/>
                <a:gd name="connsiteY3" fmla="*/ 813066 h 813066"/>
                <a:gd name="connsiteX4" fmla="*/ 0 w 2533027"/>
                <a:gd name="connsiteY4" fmla="*/ 0 h 813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3027" h="813066">
                  <a:moveTo>
                    <a:pt x="0" y="0"/>
                  </a:moveTo>
                  <a:lnTo>
                    <a:pt x="2533027" y="0"/>
                  </a:lnTo>
                  <a:lnTo>
                    <a:pt x="2533027" y="813066"/>
                  </a:lnTo>
                  <a:lnTo>
                    <a:pt x="0" y="813066"/>
                  </a:lnTo>
                  <a:lnTo>
                    <a:pt x="0" y="0"/>
                  </a:lnTo>
                  <a:close/>
                </a:path>
              </a:pathLst>
            </a:custGeom>
            <a:solidFill>
              <a:srgbClr val="F6EFE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4310" tIns="0" rIns="813976" bIns="0" numCol="1" spcCol="1270" anchor="ctr" anchorCtr="0">
              <a:noAutofit/>
            </a:bodyPr>
            <a:lstStyle/>
            <a:p>
              <a:pPr marL="0" lvl="0" indent="0" algn="l" defTabSz="2266950">
                <a:lnSpc>
                  <a:spcPct val="90000"/>
                </a:lnSpc>
                <a:spcBef>
                  <a:spcPct val="0"/>
                </a:spcBef>
                <a:spcAft>
                  <a:spcPct val="35000"/>
                </a:spcAft>
                <a:buNone/>
              </a:pPr>
              <a:endParaRPr lang="zh-CN" altLang="en-US" sz="5100" kern="1200"/>
            </a:p>
          </p:txBody>
        </p:sp>
      </p:grpSp>
      <p:grpSp>
        <p:nvGrpSpPr>
          <p:cNvPr id="49" name="组合 48"/>
          <p:cNvGrpSpPr/>
          <p:nvPr/>
        </p:nvGrpSpPr>
        <p:grpSpPr>
          <a:xfrm>
            <a:off x="1973432" y="1995054"/>
            <a:ext cx="2087418" cy="4226358"/>
            <a:chOff x="566738" y="2002829"/>
            <a:chExt cx="2206210" cy="4716913"/>
          </a:xfrm>
        </p:grpSpPr>
        <p:pic>
          <p:nvPicPr>
            <p:cNvPr id="1026" name="Picture 2"/>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val="0"/>
                </a:ext>
              </a:extLst>
            </a:blip>
            <a:srcRect b="15389"/>
            <a:stretch>
              <a:fillRect/>
            </a:stretch>
          </p:blipFill>
          <p:spPr bwMode="auto">
            <a:xfrm>
              <a:off x="577303" y="2002829"/>
              <a:ext cx="2195645" cy="957643"/>
            </a:xfrm>
            <a:prstGeom prst="snip2DiagRect">
              <a:avLst/>
            </a:prstGeom>
            <a:solidFill>
              <a:srgbClr val="FFFFFF">
                <a:shade val="85000"/>
              </a:srgbClr>
            </a:solidFill>
            <a:ln w="88900" cap="sq">
              <a:noFill/>
              <a:miter lim="800000"/>
              <a:headEnd/>
              <a:tailEnd/>
            </a:ln>
            <a:effectLst/>
          </p:spPr>
        </p:pic>
        <p:pic>
          <p:nvPicPr>
            <p:cNvPr id="47" name="图片 4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6142" b="7953"/>
            <a:stretch>
              <a:fillRect/>
            </a:stretch>
          </p:blipFill>
          <p:spPr>
            <a:xfrm>
              <a:off x="579031" y="3957639"/>
              <a:ext cx="2170097" cy="836198"/>
            </a:xfrm>
            <a:prstGeom prst="snip2DiagRect">
              <a:avLst/>
            </a:prstGeom>
            <a:solidFill>
              <a:srgbClr val="FFFFFF">
                <a:shade val="85000"/>
              </a:srgbClr>
            </a:solidFill>
            <a:ln w="88900" cap="sq">
              <a:noFill/>
              <a:miter lim="800000"/>
              <a:headEnd/>
              <a:tailEnd/>
            </a:ln>
            <a:effectLst/>
          </p:spPr>
        </p:pic>
        <p:pic>
          <p:nvPicPr>
            <p:cNvPr id="102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920" b="14234"/>
            <a:stretch>
              <a:fillRect/>
            </a:stretch>
          </p:blipFill>
          <p:spPr bwMode="auto">
            <a:xfrm>
              <a:off x="568131" y="3095754"/>
              <a:ext cx="2195513" cy="825500"/>
            </a:xfrm>
            <a:prstGeom prst="snip2DiagRect">
              <a:avLst/>
            </a:prstGeom>
            <a:solidFill>
              <a:srgbClr val="FFFFFF">
                <a:shade val="85000"/>
              </a:srgbClr>
            </a:solidFill>
            <a:ln w="88900" cap="sq">
              <a:noFill/>
              <a:miter lim="800000"/>
              <a:headEnd/>
              <a:tailEnd/>
            </a:ln>
            <a:effectLst/>
          </p:spPr>
        </p:pic>
        <p:pic>
          <p:nvPicPr>
            <p:cNvPr id="1030" name="Picture 6"/>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t="47564" b="15368"/>
            <a:stretch>
              <a:fillRect/>
            </a:stretch>
          </p:blipFill>
          <p:spPr bwMode="auto">
            <a:xfrm>
              <a:off x="566738" y="4857621"/>
              <a:ext cx="2181226" cy="957108"/>
            </a:xfrm>
            <a:prstGeom prst="snip2DiagRect">
              <a:avLst/>
            </a:prstGeom>
            <a:solidFill>
              <a:srgbClr val="FFFFFF">
                <a:shade val="85000"/>
              </a:srgbClr>
            </a:solidFill>
            <a:ln w="88900" cap="sq">
              <a:noFill/>
              <a:miter lim="800000"/>
              <a:headEnd/>
              <a:tailEnd/>
            </a:ln>
            <a:effectLst/>
          </p:spPr>
        </p:pic>
        <p:pic>
          <p:nvPicPr>
            <p:cNvPr id="1032"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l="3402" t="24950" r="12801" b="15553"/>
            <a:stretch>
              <a:fillRect/>
            </a:stretch>
          </p:blipFill>
          <p:spPr bwMode="auto">
            <a:xfrm>
              <a:off x="566738" y="5878156"/>
              <a:ext cx="2185793" cy="841586"/>
            </a:xfrm>
            <a:prstGeom prst="snip2DiagRect">
              <a:avLst/>
            </a:prstGeom>
            <a:solidFill>
              <a:srgbClr val="FFFFFF">
                <a:shade val="85000"/>
              </a:srgbClr>
            </a:solidFill>
            <a:ln w="88900" cap="sq">
              <a:noFill/>
              <a:miter lim="800000"/>
              <a:headEnd/>
              <a:tailEnd/>
            </a:ln>
            <a:effectLst/>
          </p:spPr>
        </p:pic>
      </p:grpSp>
      <p:sp>
        <p:nvSpPr>
          <p:cNvPr id="1055" name="矩形 1054"/>
          <p:cNvSpPr/>
          <p:nvPr/>
        </p:nvSpPr>
        <p:spPr>
          <a:xfrm>
            <a:off x="1037416" y="2155371"/>
            <a:ext cx="876300" cy="4133462"/>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636" y="609600"/>
            <a:ext cx="12192000" cy="177800"/>
          </a:xfrm>
          <a:prstGeom prst="rect">
            <a:avLst/>
          </a:prstGeom>
          <a:solidFill>
            <a:srgbClr val="F1C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1577658" y="1283532"/>
            <a:ext cx="2903221" cy="460375"/>
          </a:xfrm>
          <a:prstGeom prst="rect">
            <a:avLst/>
          </a:prstGeom>
          <a:noFill/>
        </p:spPr>
        <p:txBody>
          <a:bodyPr wrap="square">
            <a:spAutoFit/>
          </a:bodyPr>
          <a:lstStyle/>
          <a:p>
            <a:pPr algn="ctr"/>
            <a:r>
              <a:rPr lang="zh-CN" altLang="zh-CN" sz="2400" b="1" kern="100" dirty="0">
                <a:effectLst/>
                <a:latin typeface="微软雅黑" pitchFamily="34" charset="-122"/>
                <a:ea typeface="微软雅黑" pitchFamily="34" charset="-122"/>
                <a:cs typeface="仿宋_GB2312" pitchFamily="49" charset="-122"/>
              </a:rPr>
              <a:t>打好“五张王牌”</a:t>
            </a:r>
            <a:endParaRPr lang="zh-CN" altLang="zh-CN" sz="2400" b="1" kern="100" dirty="0">
              <a:effectLst/>
              <a:latin typeface="微软雅黑" pitchFamily="34" charset="-122"/>
              <a:ea typeface="微软雅黑" pitchFamily="34" charset="-122"/>
              <a:cs typeface="仿宋_GB2312" pitchFamily="49" charset="-122"/>
            </a:endParaRPr>
          </a:p>
        </p:txBody>
      </p:sp>
      <p:grpSp>
        <p:nvGrpSpPr>
          <p:cNvPr id="3" name="组合 2"/>
          <p:cNvGrpSpPr/>
          <p:nvPr/>
        </p:nvGrpSpPr>
        <p:grpSpPr>
          <a:xfrm>
            <a:off x="5023294" y="1016001"/>
            <a:ext cx="6241923" cy="5365748"/>
            <a:chOff x="270555" y="1053835"/>
            <a:chExt cx="6241923" cy="5372362"/>
          </a:xfrm>
        </p:grpSpPr>
        <p:sp>
          <p:nvSpPr>
            <p:cNvPr id="4" name="矩形: 圆顶角 3"/>
            <p:cNvSpPr/>
            <p:nvPr/>
          </p:nvSpPr>
          <p:spPr>
            <a:xfrm flipV="1">
              <a:off x="277813" y="1065210"/>
              <a:ext cx="6216193" cy="5360987"/>
            </a:xfrm>
            <a:prstGeom prst="round2SameRect">
              <a:avLst>
                <a:gd name="adj1" fmla="val 8000"/>
                <a:gd name="adj2" fmla="val 0"/>
              </a:avLst>
            </a:prstGeom>
            <a:ln>
              <a:solidFill>
                <a:srgbClr val="F6EFE4"/>
              </a:solidFill>
            </a:ln>
            <a:extLst>
              <a:ext uri="{909E8E84-426E-40DD-AFC4-6F175D3DCCD1}">
                <a14:hiddenFill xmlns:a14="http://schemas.microsoft.com/office/drawing/2010/main">
                  <a:solidFill>
                    <a:srgbClr val="FFFFFF"/>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任意多边形: 形状 5"/>
            <p:cNvSpPr/>
            <p:nvPr/>
          </p:nvSpPr>
          <p:spPr>
            <a:xfrm>
              <a:off x="270555" y="1053835"/>
              <a:ext cx="6241923" cy="851274"/>
            </a:xfrm>
            <a:custGeom>
              <a:avLst/>
              <a:gdLst>
                <a:gd name="connsiteX0" fmla="*/ 0 w 2533027"/>
                <a:gd name="connsiteY0" fmla="*/ 0 h 813066"/>
                <a:gd name="connsiteX1" fmla="*/ 2533027 w 2533027"/>
                <a:gd name="connsiteY1" fmla="*/ 0 h 813066"/>
                <a:gd name="connsiteX2" fmla="*/ 2533027 w 2533027"/>
                <a:gd name="connsiteY2" fmla="*/ 813066 h 813066"/>
                <a:gd name="connsiteX3" fmla="*/ 0 w 2533027"/>
                <a:gd name="connsiteY3" fmla="*/ 813066 h 813066"/>
                <a:gd name="connsiteX4" fmla="*/ 0 w 2533027"/>
                <a:gd name="connsiteY4" fmla="*/ 0 h 813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3027" h="813066">
                  <a:moveTo>
                    <a:pt x="0" y="0"/>
                  </a:moveTo>
                  <a:lnTo>
                    <a:pt x="2533027" y="0"/>
                  </a:lnTo>
                  <a:lnTo>
                    <a:pt x="2533027" y="813066"/>
                  </a:lnTo>
                  <a:lnTo>
                    <a:pt x="0" y="813066"/>
                  </a:lnTo>
                  <a:lnTo>
                    <a:pt x="0" y="0"/>
                  </a:lnTo>
                  <a:close/>
                </a:path>
              </a:pathLst>
            </a:custGeom>
            <a:solidFill>
              <a:srgbClr val="F6EFE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4310" tIns="0" rIns="813976" bIns="0" numCol="1" spcCol="1270" anchor="ctr" anchorCtr="0">
              <a:noAutofit/>
            </a:bodyPr>
            <a:lstStyle/>
            <a:p>
              <a:pPr marL="0" lvl="0" indent="0" algn="l" defTabSz="2266950">
                <a:lnSpc>
                  <a:spcPct val="90000"/>
                </a:lnSpc>
                <a:spcBef>
                  <a:spcPct val="0"/>
                </a:spcBef>
                <a:spcAft>
                  <a:spcPct val="35000"/>
                </a:spcAft>
                <a:buNone/>
              </a:pPr>
              <a:endParaRPr lang="zh-CN" altLang="en-US" sz="5100" kern="1200"/>
            </a:p>
          </p:txBody>
        </p:sp>
        <p:sp>
          <p:nvSpPr>
            <p:cNvPr id="8" name="文本框 7"/>
            <p:cNvSpPr txBox="1"/>
            <p:nvPr/>
          </p:nvSpPr>
          <p:spPr>
            <a:xfrm>
              <a:off x="628915" y="1273199"/>
              <a:ext cx="5753100" cy="460942"/>
            </a:xfrm>
            <a:prstGeom prst="rect">
              <a:avLst/>
            </a:prstGeom>
            <a:noFill/>
            <a:extLst>
              <a:ext uri="{909E8E84-426E-40DD-AFC4-6F175D3DCCD1}">
                <a14:hiddenFill xmlns:a14="http://schemas.microsoft.com/office/drawing/2010/main">
                  <a:solidFill>
                    <a:srgbClr val="FFFFFF"/>
                  </a:solidFill>
                </a14:hiddenFill>
              </a:ext>
            </a:extLst>
          </p:spPr>
          <p:txBody>
            <a:bodyPr wrap="square">
              <a:spAutoFit/>
            </a:bodyPr>
            <a:lstStyle/>
            <a:p>
              <a:pPr algn="ctr"/>
              <a:r>
                <a:rPr lang="zh-CN" altLang="en-US" sz="2400" b="1" kern="100" dirty="0">
                  <a:effectLst/>
                  <a:latin typeface="微软雅黑" pitchFamily="34" charset="-122"/>
                  <a:ea typeface="微软雅黑" pitchFamily="34" charset="-122"/>
                  <a:cs typeface="仿宋_GB2312" pitchFamily="49" charset="-122"/>
                </a:rPr>
                <a:t>培育“七朵金花”</a:t>
              </a:r>
              <a:endParaRPr lang="zh-CN" altLang="en-US" sz="2400" b="1" kern="100" dirty="0">
                <a:effectLst/>
                <a:latin typeface="微软雅黑" pitchFamily="34" charset="-122"/>
                <a:ea typeface="微软雅黑" pitchFamily="34" charset="-122"/>
                <a:cs typeface="仿宋_GB2312" pitchFamily="49" charset="-122"/>
              </a:endParaRPr>
            </a:p>
          </p:txBody>
        </p:sp>
      </p:grpSp>
      <p:grpSp>
        <p:nvGrpSpPr>
          <p:cNvPr id="32" name="组合 31"/>
          <p:cNvGrpSpPr/>
          <p:nvPr/>
        </p:nvGrpSpPr>
        <p:grpSpPr>
          <a:xfrm>
            <a:off x="6183914" y="1211262"/>
            <a:ext cx="680177" cy="596901"/>
            <a:chOff x="2162456" y="5522474"/>
            <a:chExt cx="900495" cy="928220"/>
          </a:xfrm>
        </p:grpSpPr>
        <p:sp>
          <p:nvSpPr>
            <p:cNvPr id="34" name="椭圆 33"/>
            <p:cNvSpPr/>
            <p:nvPr/>
          </p:nvSpPr>
          <p:spPr>
            <a:xfrm>
              <a:off x="2162456" y="5522474"/>
              <a:ext cx="900495" cy="928220"/>
            </a:xfrm>
            <a:prstGeom prst="ellipse">
              <a:avLst/>
            </a:prstGeom>
            <a:solidFill>
              <a:schemeClr val="bg1">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5" name="文本框 34"/>
            <p:cNvSpPr txBox="1"/>
            <p:nvPr/>
          </p:nvSpPr>
          <p:spPr>
            <a:xfrm>
              <a:off x="2222266" y="5539259"/>
              <a:ext cx="783098" cy="811697"/>
            </a:xfrm>
            <a:prstGeom prst="rect">
              <a:avLst/>
            </a:prstGeom>
            <a:noFill/>
          </p:spPr>
          <p:txBody>
            <a:bodyPr wrap="square">
              <a:spAutoFit/>
            </a:bodyPr>
            <a:lstStyle/>
            <a:p>
              <a:pPr algn="ctr">
                <a:buClrTx/>
                <a:buSzTx/>
                <a:buFontTx/>
              </a:pPr>
              <a:r>
                <a:rPr lang="zh-CN" altLang="zh-CN" sz="2800" b="1" kern="100" dirty="0">
                  <a:effectLst/>
                  <a:latin typeface="微软雅黑" pitchFamily="34" charset="-122"/>
                  <a:ea typeface="微软雅黑" pitchFamily="34" charset="-122"/>
                  <a:cs typeface="仿宋_GB2312" pitchFamily="49" charset="-122"/>
                </a:rPr>
                <a:t>2</a:t>
              </a:r>
              <a:endParaRPr lang="zh-CN" altLang="zh-CN" sz="2800" b="1" kern="100" dirty="0">
                <a:effectLst/>
                <a:latin typeface="微软雅黑" pitchFamily="34" charset="-122"/>
                <a:ea typeface="微软雅黑" pitchFamily="34" charset="-122"/>
                <a:cs typeface="仿宋_GB2312" pitchFamily="49" charset="-122"/>
              </a:endParaRPr>
            </a:p>
          </p:txBody>
        </p:sp>
      </p:grpSp>
      <p:pic>
        <p:nvPicPr>
          <p:cNvPr id="59" name="图片 58"/>
          <p:cNvPicPr>
            <a:picLocks noChangeAspect="1"/>
          </p:cNvPicPr>
          <p:nvPr/>
        </p:nvPicPr>
        <p:blipFill rotWithShape="1">
          <a:blip r:embed="rId10" cstate="print">
            <a:extLst>
              <a:ext uri="{28A0092B-C50C-407E-A947-70E740481C1C}">
                <a14:useLocalDpi xmlns:a14="http://schemas.microsoft.com/office/drawing/2010/main" val="0"/>
              </a:ext>
            </a:extLst>
          </a:blip>
          <a:srcRect t="24327" b="9784"/>
          <a:stretch>
            <a:fillRect/>
          </a:stretch>
        </p:blipFill>
        <p:spPr>
          <a:xfrm>
            <a:off x="5355341" y="2290619"/>
            <a:ext cx="1894114" cy="839932"/>
          </a:xfrm>
          <a:prstGeom prst="snip2DiagRect">
            <a:avLst/>
          </a:prstGeom>
          <a:solidFill>
            <a:srgbClr val="FFFFFF">
              <a:shade val="85000"/>
            </a:srgbClr>
          </a:solidFill>
          <a:ln w="88900" cap="sq">
            <a:noFill/>
            <a:miter lim="800000"/>
            <a:headEnd/>
            <a:tailEnd/>
          </a:ln>
          <a:effectLst/>
        </p:spPr>
      </p:pic>
      <p:pic>
        <p:nvPicPr>
          <p:cNvPr id="61" name="图片 60"/>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l="25648" b="39173"/>
          <a:stretch>
            <a:fillRect/>
          </a:stretch>
        </p:blipFill>
        <p:spPr>
          <a:xfrm>
            <a:off x="5364672" y="3509818"/>
            <a:ext cx="1912776" cy="800925"/>
          </a:xfrm>
          <a:prstGeom prst="snip2DiagRect">
            <a:avLst/>
          </a:prstGeom>
          <a:solidFill>
            <a:srgbClr val="FFFFFF">
              <a:shade val="85000"/>
            </a:srgbClr>
          </a:solidFill>
          <a:ln w="88900" cap="sq">
            <a:noFill/>
            <a:miter lim="800000"/>
            <a:headEnd/>
            <a:tailEnd/>
          </a:ln>
          <a:effectLst/>
        </p:spPr>
      </p:pic>
      <p:pic>
        <p:nvPicPr>
          <p:cNvPr id="63" name="图片 62"/>
          <p:cNvPicPr>
            <a:picLocks noChangeAspect="1"/>
          </p:cNvPicPr>
          <p:nvPr/>
        </p:nvPicPr>
        <p:blipFill rotWithShape="1">
          <a:blip r:embed="rId13" cstate="print">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val="0"/>
              </a:ext>
            </a:extLst>
          </a:blip>
          <a:srcRect t="20281" b="14342"/>
          <a:stretch>
            <a:fillRect/>
          </a:stretch>
        </p:blipFill>
        <p:spPr>
          <a:xfrm>
            <a:off x="5383334" y="4581128"/>
            <a:ext cx="1884784" cy="704784"/>
          </a:xfrm>
          <a:prstGeom prst="snip2DiagRect">
            <a:avLst/>
          </a:prstGeom>
          <a:solidFill>
            <a:srgbClr val="FFFFFF">
              <a:shade val="85000"/>
            </a:srgbClr>
          </a:solidFill>
          <a:ln w="88900" cap="sq">
            <a:noFill/>
            <a:miter lim="800000"/>
            <a:headEnd/>
            <a:tailEnd/>
          </a:ln>
          <a:effectLst/>
        </p:spPr>
      </p:pic>
      <p:pic>
        <p:nvPicPr>
          <p:cNvPr id="1025" name="图片 1024"/>
          <p:cNvPicPr>
            <a:picLocks noChangeAspect="1"/>
          </p:cNvPicPr>
          <p:nvPr/>
        </p:nvPicPr>
        <p:blipFill rotWithShape="1">
          <a:blip r:embed="rId15" cstate="print">
            <a:extLst>
              <a:ext uri="{BEBA8EAE-BF5A-486C-A8C5-ECC9F3942E4B}">
                <a14:imgProps xmlns:a14="http://schemas.microsoft.com/office/drawing/2010/main">
                  <a14:imgLayer r:embed="rId16">
                    <a14:imgEffect>
                      <a14:brightnessContrast bright="20000"/>
                    </a14:imgEffect>
                  </a14:imgLayer>
                </a14:imgProps>
              </a:ext>
              <a:ext uri="{28A0092B-C50C-407E-A947-70E740481C1C}">
                <a14:useLocalDpi xmlns:a14="http://schemas.microsoft.com/office/drawing/2010/main" val="0"/>
              </a:ext>
            </a:extLst>
          </a:blip>
          <a:srcRect t="16593" r="32084" b="47031"/>
          <a:stretch>
            <a:fillRect/>
          </a:stretch>
        </p:blipFill>
        <p:spPr>
          <a:xfrm>
            <a:off x="5392663" y="5587999"/>
            <a:ext cx="1884784" cy="649289"/>
          </a:xfrm>
          <a:prstGeom prst="snip2DiagRect">
            <a:avLst/>
          </a:prstGeom>
          <a:solidFill>
            <a:srgbClr val="FFFFFF">
              <a:shade val="85000"/>
            </a:srgbClr>
          </a:solidFill>
          <a:ln w="88900" cap="sq">
            <a:noFill/>
            <a:miter lim="800000"/>
            <a:headEnd/>
            <a:tailEnd/>
          </a:ln>
          <a:effectLst/>
        </p:spPr>
      </p:pic>
      <p:sp>
        <p:nvSpPr>
          <p:cNvPr id="1029" name="文本框 1028"/>
          <p:cNvSpPr txBox="1"/>
          <p:nvPr/>
        </p:nvSpPr>
        <p:spPr>
          <a:xfrm>
            <a:off x="1216229" y="3835138"/>
            <a:ext cx="961926" cy="460375"/>
          </a:xfrm>
          <a:prstGeom prst="rect">
            <a:avLst/>
          </a:prstGeom>
          <a:noFill/>
        </p:spPr>
        <p:txBody>
          <a:bodyPr wrap="square">
            <a:spAutoFit/>
          </a:bodyPr>
          <a:lstStyle/>
          <a:p>
            <a:pPr>
              <a:lnSpc>
                <a:spcPct val="150000"/>
              </a:lnSpc>
            </a:pPr>
            <a:r>
              <a:rPr lang="zh-CN" altLang="en-US" sz="1600" b="1" kern="100" dirty="0">
                <a:effectLst/>
                <a:latin typeface="微软雅黑" pitchFamily="34" charset="-122"/>
                <a:ea typeface="微软雅黑" pitchFamily="34" charset="-122"/>
                <a:cs typeface="仿宋_GB2312" pitchFamily="49" charset="-122"/>
              </a:rPr>
              <a:t>渔业牌</a:t>
            </a:r>
            <a:endParaRPr lang="en-US" altLang="zh-CN" sz="1600" b="1" kern="100" dirty="0">
              <a:effectLst/>
              <a:latin typeface="微软雅黑" pitchFamily="34" charset="-122"/>
              <a:ea typeface="微软雅黑" pitchFamily="34" charset="-122"/>
              <a:cs typeface="仿宋_GB2312" pitchFamily="49" charset="-122"/>
            </a:endParaRPr>
          </a:p>
        </p:txBody>
      </p:sp>
      <p:cxnSp>
        <p:nvCxnSpPr>
          <p:cNvPr id="1035" name="直接连接符 1034"/>
          <p:cNvCxnSpPr/>
          <p:nvPr/>
        </p:nvCxnSpPr>
        <p:spPr>
          <a:xfrm>
            <a:off x="1190636" y="1971675"/>
            <a:ext cx="0" cy="4411889"/>
          </a:xfrm>
          <a:prstGeom prst="line">
            <a:avLst/>
          </a:prstGeom>
          <a:ln w="12700">
            <a:solidFill>
              <a:srgbClr val="F6EFE4"/>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36" name="椭圆 1035"/>
          <p:cNvSpPr/>
          <p:nvPr/>
        </p:nvSpPr>
        <p:spPr>
          <a:xfrm>
            <a:off x="1113797" y="2332964"/>
            <a:ext cx="160020" cy="160020"/>
          </a:xfrm>
          <a:prstGeom prst="ellipse">
            <a:avLst/>
          </a:prstGeom>
          <a:solidFill>
            <a:srgbClr val="F8CEB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7" name="椭圆 1036"/>
          <p:cNvSpPr/>
          <p:nvPr/>
        </p:nvSpPr>
        <p:spPr>
          <a:xfrm>
            <a:off x="1109035" y="3263522"/>
            <a:ext cx="160020" cy="160020"/>
          </a:xfrm>
          <a:prstGeom prst="ellipse">
            <a:avLst/>
          </a:prstGeom>
          <a:solidFill>
            <a:srgbClr val="F8CEB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8" name="椭圆 1037"/>
          <p:cNvSpPr/>
          <p:nvPr/>
        </p:nvSpPr>
        <p:spPr>
          <a:xfrm>
            <a:off x="1099510" y="4012682"/>
            <a:ext cx="160020" cy="160020"/>
          </a:xfrm>
          <a:prstGeom prst="ellipse">
            <a:avLst/>
          </a:prstGeom>
          <a:solidFill>
            <a:srgbClr val="F8CEB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9" name="椭圆 1038"/>
          <p:cNvSpPr/>
          <p:nvPr/>
        </p:nvSpPr>
        <p:spPr>
          <a:xfrm>
            <a:off x="1113797" y="4892300"/>
            <a:ext cx="160020" cy="160020"/>
          </a:xfrm>
          <a:prstGeom prst="ellipse">
            <a:avLst/>
          </a:prstGeom>
          <a:solidFill>
            <a:srgbClr val="F8CEB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0" name="椭圆 1039"/>
          <p:cNvSpPr/>
          <p:nvPr/>
        </p:nvSpPr>
        <p:spPr>
          <a:xfrm>
            <a:off x="1104272" y="5716790"/>
            <a:ext cx="160020" cy="160020"/>
          </a:xfrm>
          <a:prstGeom prst="ellipse">
            <a:avLst/>
          </a:prstGeom>
          <a:solidFill>
            <a:srgbClr val="F8CEB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4" name="文本框 1043"/>
          <p:cNvSpPr txBox="1"/>
          <p:nvPr/>
        </p:nvSpPr>
        <p:spPr>
          <a:xfrm>
            <a:off x="5175176" y="1976692"/>
            <a:ext cx="2258851" cy="337185"/>
          </a:xfrm>
          <a:prstGeom prst="rect">
            <a:avLst/>
          </a:prstGeom>
          <a:noFill/>
        </p:spPr>
        <p:txBody>
          <a:bodyPr wrap="square">
            <a:spAutoFit/>
          </a:bodyPr>
          <a:lstStyle/>
          <a:p>
            <a:pPr algn="ctr"/>
            <a:r>
              <a:rPr lang="zh-CN" altLang="en-US" sz="1600" b="1" kern="100" dirty="0">
                <a:latin typeface="微软雅黑" pitchFamily="34" charset="-122"/>
                <a:ea typeface="微软雅黑" pitchFamily="34" charset="-122"/>
                <a:cs typeface="仿宋_GB2312" pitchFamily="49" charset="-122"/>
              </a:rPr>
              <a:t>文</a:t>
            </a:r>
            <a:r>
              <a:rPr lang="zh-CN" altLang="en-US" sz="1600" b="1" kern="100" dirty="0">
                <a:effectLst/>
                <a:latin typeface="微软雅黑" pitchFamily="34" charset="-122"/>
                <a:ea typeface="微软雅黑" pitchFamily="34" charset="-122"/>
                <a:cs typeface="仿宋_GB2312" pitchFamily="49" charset="-122"/>
              </a:rPr>
              <a:t>昌国际航天城园区</a:t>
            </a:r>
            <a:endParaRPr lang="en-US" altLang="zh-CN" sz="1600" b="1" kern="100" dirty="0">
              <a:effectLst/>
              <a:latin typeface="微软雅黑" pitchFamily="34" charset="-122"/>
              <a:ea typeface="微软雅黑" pitchFamily="34" charset="-122"/>
              <a:cs typeface="仿宋_GB2312" pitchFamily="49" charset="-122"/>
            </a:endParaRPr>
          </a:p>
        </p:txBody>
      </p:sp>
      <p:grpSp>
        <p:nvGrpSpPr>
          <p:cNvPr id="1061" name="组合 1060"/>
          <p:cNvGrpSpPr/>
          <p:nvPr/>
        </p:nvGrpSpPr>
        <p:grpSpPr>
          <a:xfrm>
            <a:off x="5148662" y="1771096"/>
            <a:ext cx="179069" cy="4611208"/>
            <a:chOff x="3329623" y="1771096"/>
            <a:chExt cx="179069" cy="4611208"/>
          </a:xfrm>
        </p:grpSpPr>
        <p:cxnSp>
          <p:nvCxnSpPr>
            <p:cNvPr id="1045" name="直接连接符 1044"/>
            <p:cNvCxnSpPr/>
            <p:nvPr/>
          </p:nvCxnSpPr>
          <p:spPr>
            <a:xfrm>
              <a:off x="3420749" y="1771096"/>
              <a:ext cx="0" cy="4611208"/>
            </a:xfrm>
            <a:prstGeom prst="line">
              <a:avLst/>
            </a:prstGeom>
            <a:ln w="12700">
              <a:solidFill>
                <a:srgbClr val="F6EFE4"/>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46" name="椭圆 1045"/>
            <p:cNvSpPr/>
            <p:nvPr/>
          </p:nvSpPr>
          <p:spPr>
            <a:xfrm>
              <a:off x="3348672" y="2072795"/>
              <a:ext cx="160020" cy="160020"/>
            </a:xfrm>
            <a:prstGeom prst="ellipse">
              <a:avLst/>
            </a:prstGeom>
            <a:solidFill>
              <a:srgbClr val="F8CEB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7" name="椭圆 1046"/>
            <p:cNvSpPr/>
            <p:nvPr/>
          </p:nvSpPr>
          <p:spPr>
            <a:xfrm>
              <a:off x="3339148" y="3271500"/>
              <a:ext cx="160020" cy="160020"/>
            </a:xfrm>
            <a:prstGeom prst="ellipse">
              <a:avLst/>
            </a:prstGeom>
            <a:solidFill>
              <a:srgbClr val="F8CEB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 name="椭圆 1047"/>
            <p:cNvSpPr/>
            <p:nvPr/>
          </p:nvSpPr>
          <p:spPr>
            <a:xfrm>
              <a:off x="3329623" y="4364569"/>
              <a:ext cx="160020" cy="160020"/>
            </a:xfrm>
            <a:prstGeom prst="ellipse">
              <a:avLst/>
            </a:prstGeom>
            <a:solidFill>
              <a:srgbClr val="F8CEB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9" name="椭圆 1048"/>
            <p:cNvSpPr/>
            <p:nvPr/>
          </p:nvSpPr>
          <p:spPr>
            <a:xfrm>
              <a:off x="3343910" y="5356618"/>
              <a:ext cx="160020" cy="160020"/>
            </a:xfrm>
            <a:prstGeom prst="ellipse">
              <a:avLst/>
            </a:prstGeom>
            <a:solidFill>
              <a:srgbClr val="F8CEB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52" name="文本框 1051"/>
          <p:cNvSpPr txBox="1"/>
          <p:nvPr/>
        </p:nvSpPr>
        <p:spPr>
          <a:xfrm>
            <a:off x="5288042" y="3196947"/>
            <a:ext cx="2781656" cy="337185"/>
          </a:xfrm>
          <a:prstGeom prst="rect">
            <a:avLst/>
          </a:prstGeom>
          <a:noFill/>
        </p:spPr>
        <p:txBody>
          <a:bodyPr wrap="square">
            <a:spAutoFit/>
          </a:bodyPr>
          <a:lstStyle/>
          <a:p>
            <a:r>
              <a:rPr lang="zh-CN" altLang="en-US" sz="1600" b="1" kern="100" dirty="0">
                <a:effectLst/>
                <a:latin typeface="微软雅黑" pitchFamily="34" charset="-122"/>
                <a:ea typeface="微软雅黑" pitchFamily="34" charset="-122"/>
                <a:cs typeface="仿宋_GB2312" pitchFamily="49" charset="-122"/>
              </a:rPr>
              <a:t>冯家湾现代化渔业产业园</a:t>
            </a:r>
            <a:endParaRPr lang="en-US" altLang="zh-CN" sz="1600" b="1" kern="100" dirty="0">
              <a:effectLst/>
              <a:latin typeface="微软雅黑" pitchFamily="34" charset="-122"/>
              <a:ea typeface="微软雅黑" pitchFamily="34" charset="-122"/>
              <a:cs typeface="仿宋_GB2312" pitchFamily="49" charset="-122"/>
            </a:endParaRPr>
          </a:p>
        </p:txBody>
      </p:sp>
      <p:sp>
        <p:nvSpPr>
          <p:cNvPr id="1053" name="文本框 1052"/>
          <p:cNvSpPr txBox="1"/>
          <p:nvPr/>
        </p:nvSpPr>
        <p:spPr>
          <a:xfrm>
            <a:off x="5234041" y="4309965"/>
            <a:ext cx="1651519" cy="337185"/>
          </a:xfrm>
          <a:prstGeom prst="rect">
            <a:avLst/>
          </a:prstGeom>
          <a:noFill/>
        </p:spPr>
        <p:txBody>
          <a:bodyPr wrap="square">
            <a:spAutoFit/>
          </a:bodyPr>
          <a:lstStyle/>
          <a:p>
            <a:pPr algn="ctr"/>
            <a:r>
              <a:rPr lang="zh-CN" altLang="en-US" sz="1600" b="1" kern="100" dirty="0">
                <a:effectLst/>
                <a:latin typeface="微软雅黑" pitchFamily="34" charset="-122"/>
                <a:ea typeface="微软雅黑" pitchFamily="34" charset="-122"/>
                <a:cs typeface="仿宋_GB2312" pitchFamily="49" charset="-122"/>
              </a:rPr>
              <a:t>文昌约亭产业园</a:t>
            </a:r>
            <a:endParaRPr lang="en-US" altLang="zh-CN" sz="1600" b="1" kern="100" dirty="0">
              <a:effectLst/>
              <a:latin typeface="微软雅黑" pitchFamily="34" charset="-122"/>
              <a:ea typeface="微软雅黑" pitchFamily="34" charset="-122"/>
              <a:cs typeface="仿宋_GB2312" pitchFamily="49" charset="-122"/>
            </a:endParaRPr>
          </a:p>
        </p:txBody>
      </p:sp>
      <p:sp>
        <p:nvSpPr>
          <p:cNvPr id="1054" name="文本框 1053"/>
          <p:cNvSpPr txBox="1"/>
          <p:nvPr/>
        </p:nvSpPr>
        <p:spPr>
          <a:xfrm>
            <a:off x="5132152" y="5295578"/>
            <a:ext cx="2296172" cy="337185"/>
          </a:xfrm>
          <a:prstGeom prst="rect">
            <a:avLst/>
          </a:prstGeom>
          <a:noFill/>
        </p:spPr>
        <p:txBody>
          <a:bodyPr wrap="square">
            <a:spAutoFit/>
          </a:bodyPr>
          <a:lstStyle/>
          <a:p>
            <a:pPr algn="ctr"/>
            <a:r>
              <a:rPr lang="zh-CN" altLang="en-US" sz="1600" b="1" kern="100" dirty="0">
                <a:effectLst/>
                <a:latin typeface="微软雅黑" pitchFamily="34" charset="-122"/>
                <a:ea typeface="微软雅黑" pitchFamily="34" charset="-122"/>
                <a:cs typeface="仿宋_GB2312" pitchFamily="49" charset="-122"/>
              </a:rPr>
              <a:t>铺前中心渔港经济区</a:t>
            </a:r>
            <a:endParaRPr lang="en-US" altLang="zh-CN" sz="1600" b="1" kern="100" dirty="0">
              <a:effectLst/>
              <a:latin typeface="微软雅黑" pitchFamily="34" charset="-122"/>
              <a:ea typeface="微软雅黑" pitchFamily="34" charset="-122"/>
              <a:cs typeface="仿宋_GB2312" pitchFamily="49" charset="-122"/>
            </a:endParaRPr>
          </a:p>
        </p:txBody>
      </p:sp>
      <p:sp>
        <p:nvSpPr>
          <p:cNvPr id="1068" name="文本框 1067"/>
          <p:cNvSpPr txBox="1"/>
          <p:nvPr/>
        </p:nvSpPr>
        <p:spPr>
          <a:xfrm>
            <a:off x="1203606" y="2145680"/>
            <a:ext cx="961926" cy="460375"/>
          </a:xfrm>
          <a:prstGeom prst="rect">
            <a:avLst/>
          </a:prstGeom>
          <a:noFill/>
        </p:spPr>
        <p:txBody>
          <a:bodyPr wrap="square">
            <a:spAutoFit/>
          </a:bodyPr>
          <a:lstStyle/>
          <a:p>
            <a:pPr>
              <a:lnSpc>
                <a:spcPct val="150000"/>
              </a:lnSpc>
            </a:pPr>
            <a:r>
              <a:rPr lang="zh-CN" altLang="en-US" sz="1600" b="1" kern="100" dirty="0">
                <a:effectLst/>
                <a:latin typeface="微软雅黑" pitchFamily="34" charset="-122"/>
                <a:ea typeface="微软雅黑" pitchFamily="34" charset="-122"/>
                <a:cs typeface="仿宋_GB2312" pitchFamily="49" charset="-122"/>
              </a:rPr>
              <a:t>航天牌</a:t>
            </a:r>
            <a:endParaRPr lang="en-US" altLang="zh-CN" sz="1600" b="1" kern="100" dirty="0">
              <a:effectLst/>
              <a:latin typeface="微软雅黑" pitchFamily="34" charset="-122"/>
              <a:ea typeface="微软雅黑" pitchFamily="34" charset="-122"/>
              <a:cs typeface="仿宋_GB2312" pitchFamily="49" charset="-122"/>
            </a:endParaRPr>
          </a:p>
        </p:txBody>
      </p:sp>
      <p:sp>
        <p:nvSpPr>
          <p:cNvPr id="1069" name="文本框 1068"/>
          <p:cNvSpPr txBox="1"/>
          <p:nvPr/>
        </p:nvSpPr>
        <p:spPr>
          <a:xfrm>
            <a:off x="1197184" y="3081186"/>
            <a:ext cx="961926" cy="460375"/>
          </a:xfrm>
          <a:prstGeom prst="rect">
            <a:avLst/>
          </a:prstGeom>
          <a:noFill/>
        </p:spPr>
        <p:txBody>
          <a:bodyPr wrap="square">
            <a:spAutoFit/>
          </a:bodyPr>
          <a:lstStyle/>
          <a:p>
            <a:pPr>
              <a:lnSpc>
                <a:spcPct val="150000"/>
              </a:lnSpc>
            </a:pPr>
            <a:r>
              <a:rPr lang="zh-CN" altLang="en-US" sz="1600" b="1" kern="100" dirty="0">
                <a:effectLst/>
                <a:latin typeface="微软雅黑" pitchFamily="34" charset="-122"/>
                <a:ea typeface="微软雅黑" pitchFamily="34" charset="-122"/>
                <a:cs typeface="仿宋_GB2312" pitchFamily="49" charset="-122"/>
              </a:rPr>
              <a:t>旅游牌</a:t>
            </a:r>
            <a:endParaRPr lang="en-US" altLang="zh-CN" sz="1600" b="1" kern="100" dirty="0">
              <a:effectLst/>
              <a:latin typeface="微软雅黑" pitchFamily="34" charset="-122"/>
              <a:ea typeface="微软雅黑" pitchFamily="34" charset="-122"/>
              <a:cs typeface="仿宋_GB2312" pitchFamily="49" charset="-122"/>
            </a:endParaRPr>
          </a:p>
        </p:txBody>
      </p:sp>
      <p:sp>
        <p:nvSpPr>
          <p:cNvPr id="1070" name="文本框 1069"/>
          <p:cNvSpPr txBox="1"/>
          <p:nvPr/>
        </p:nvSpPr>
        <p:spPr>
          <a:xfrm>
            <a:off x="1216134" y="4713870"/>
            <a:ext cx="961926" cy="460375"/>
          </a:xfrm>
          <a:prstGeom prst="rect">
            <a:avLst/>
          </a:prstGeom>
          <a:noFill/>
        </p:spPr>
        <p:txBody>
          <a:bodyPr wrap="square">
            <a:spAutoFit/>
          </a:bodyPr>
          <a:lstStyle/>
          <a:p>
            <a:pPr>
              <a:lnSpc>
                <a:spcPct val="150000"/>
              </a:lnSpc>
            </a:pPr>
            <a:r>
              <a:rPr lang="zh-CN" altLang="en-US" sz="1600" b="1" kern="100" dirty="0">
                <a:effectLst/>
                <a:latin typeface="微软雅黑" pitchFamily="34" charset="-122"/>
                <a:ea typeface="微软雅黑" pitchFamily="34" charset="-122"/>
                <a:cs typeface="仿宋_GB2312" pitchFamily="49" charset="-122"/>
              </a:rPr>
              <a:t>椰子牌</a:t>
            </a:r>
            <a:endParaRPr lang="en-US" altLang="zh-CN" sz="1600" b="1" kern="100" dirty="0">
              <a:effectLst/>
              <a:latin typeface="微软雅黑" pitchFamily="34" charset="-122"/>
              <a:ea typeface="微软雅黑" pitchFamily="34" charset="-122"/>
              <a:cs typeface="仿宋_GB2312" pitchFamily="49" charset="-122"/>
            </a:endParaRPr>
          </a:p>
        </p:txBody>
      </p:sp>
      <p:sp>
        <p:nvSpPr>
          <p:cNvPr id="1071" name="文本框 1070"/>
          <p:cNvSpPr txBox="1"/>
          <p:nvPr/>
        </p:nvSpPr>
        <p:spPr>
          <a:xfrm>
            <a:off x="1197473" y="5525815"/>
            <a:ext cx="961926" cy="460375"/>
          </a:xfrm>
          <a:prstGeom prst="rect">
            <a:avLst/>
          </a:prstGeom>
          <a:noFill/>
        </p:spPr>
        <p:txBody>
          <a:bodyPr wrap="square">
            <a:spAutoFit/>
          </a:bodyPr>
          <a:lstStyle/>
          <a:p>
            <a:pPr>
              <a:lnSpc>
                <a:spcPct val="150000"/>
              </a:lnSpc>
            </a:pPr>
            <a:r>
              <a:rPr lang="zh-CN" altLang="en-US" sz="1600" b="1" kern="100" dirty="0">
                <a:effectLst/>
                <a:latin typeface="微软雅黑" pitchFamily="34" charset="-122"/>
                <a:ea typeface="微软雅黑" pitchFamily="34" charset="-122"/>
                <a:cs typeface="仿宋_GB2312" pitchFamily="49" charset="-122"/>
              </a:rPr>
              <a:t>土地牌</a:t>
            </a:r>
            <a:endParaRPr lang="zh-CN" altLang="en-US" sz="1600" b="1" dirty="0">
              <a:latin typeface="微软雅黑" pitchFamily="34" charset="-122"/>
              <a:ea typeface="微软雅黑" pitchFamily="34" charset="-122"/>
            </a:endParaRPr>
          </a:p>
        </p:txBody>
      </p:sp>
      <p:grpSp>
        <p:nvGrpSpPr>
          <p:cNvPr id="11" name="组合 10"/>
          <p:cNvGrpSpPr/>
          <p:nvPr/>
        </p:nvGrpSpPr>
        <p:grpSpPr>
          <a:xfrm>
            <a:off x="8118153" y="1784952"/>
            <a:ext cx="179069" cy="4611208"/>
            <a:chOff x="3329623" y="1771096"/>
            <a:chExt cx="179069" cy="4611208"/>
          </a:xfrm>
        </p:grpSpPr>
        <p:cxnSp>
          <p:nvCxnSpPr>
            <p:cNvPr id="12" name="直接连接符 11"/>
            <p:cNvCxnSpPr/>
            <p:nvPr/>
          </p:nvCxnSpPr>
          <p:spPr>
            <a:xfrm>
              <a:off x="3420749" y="1771096"/>
              <a:ext cx="0" cy="4611208"/>
            </a:xfrm>
            <a:prstGeom prst="line">
              <a:avLst/>
            </a:prstGeom>
            <a:ln w="12700">
              <a:solidFill>
                <a:srgbClr val="F6EFE4"/>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椭圆 12"/>
            <p:cNvSpPr/>
            <p:nvPr/>
          </p:nvSpPr>
          <p:spPr>
            <a:xfrm>
              <a:off x="3348672" y="2045087"/>
              <a:ext cx="160020" cy="160020"/>
            </a:xfrm>
            <a:prstGeom prst="ellipse">
              <a:avLst/>
            </a:prstGeom>
            <a:solidFill>
              <a:srgbClr val="F8CEB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3339148" y="3594760"/>
              <a:ext cx="160020" cy="160020"/>
            </a:xfrm>
            <a:prstGeom prst="ellipse">
              <a:avLst/>
            </a:prstGeom>
            <a:solidFill>
              <a:srgbClr val="F8CEB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3329623" y="4974171"/>
              <a:ext cx="160020" cy="160020"/>
            </a:xfrm>
            <a:prstGeom prst="ellipse">
              <a:avLst/>
            </a:prstGeom>
            <a:solidFill>
              <a:srgbClr val="F8CEB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文本框 18"/>
          <p:cNvSpPr txBox="1"/>
          <p:nvPr/>
        </p:nvSpPr>
        <p:spPr>
          <a:xfrm>
            <a:off x="8246267" y="1972074"/>
            <a:ext cx="2258851" cy="337185"/>
          </a:xfrm>
          <a:prstGeom prst="rect">
            <a:avLst/>
          </a:prstGeom>
          <a:noFill/>
        </p:spPr>
        <p:txBody>
          <a:bodyPr wrap="square">
            <a:spAutoFit/>
          </a:bodyPr>
          <a:lstStyle/>
          <a:p>
            <a:r>
              <a:rPr lang="zh-CN" altLang="en-US" sz="1600" b="1" kern="100" dirty="0">
                <a:latin typeface="微软雅黑" pitchFamily="34" charset="-122"/>
                <a:ea typeface="微软雅黑" pitchFamily="34" charset="-122"/>
                <a:cs typeface="仿宋_GB2312" pitchFamily="49" charset="-122"/>
              </a:rPr>
              <a:t>城市中心城区</a:t>
            </a:r>
            <a:endParaRPr lang="en-US" altLang="zh-CN" sz="1600" b="1" kern="100" dirty="0">
              <a:effectLst/>
              <a:latin typeface="微软雅黑" pitchFamily="34" charset="-122"/>
              <a:ea typeface="微软雅黑" pitchFamily="34" charset="-122"/>
              <a:cs typeface="仿宋_GB2312" pitchFamily="49" charset="-122"/>
            </a:endParaRPr>
          </a:p>
        </p:txBody>
      </p:sp>
      <p:sp>
        <p:nvSpPr>
          <p:cNvPr id="22" name="文本框 21"/>
          <p:cNvSpPr txBox="1"/>
          <p:nvPr/>
        </p:nvSpPr>
        <p:spPr>
          <a:xfrm>
            <a:off x="8294481" y="3506359"/>
            <a:ext cx="2781656" cy="337185"/>
          </a:xfrm>
          <a:prstGeom prst="rect">
            <a:avLst/>
          </a:prstGeom>
          <a:noFill/>
        </p:spPr>
        <p:txBody>
          <a:bodyPr wrap="square">
            <a:spAutoFit/>
          </a:bodyPr>
          <a:lstStyle/>
          <a:p>
            <a:r>
              <a:rPr lang="zh-CN" altLang="en-US" sz="1600" b="1" kern="100" dirty="0">
                <a:effectLst/>
                <a:latin typeface="微软雅黑" pitchFamily="34" charset="-122"/>
                <a:ea typeface="微软雅黑" pitchFamily="34" charset="-122"/>
                <a:cs typeface="仿宋_GB2312" pitchFamily="49" charset="-122"/>
              </a:rPr>
              <a:t>铜鼓岭</a:t>
            </a:r>
            <a:r>
              <a:rPr lang="en-US" altLang="zh-CN" sz="1600" b="1" kern="100" dirty="0">
                <a:effectLst/>
                <a:latin typeface="微软雅黑" pitchFamily="34" charset="-122"/>
                <a:ea typeface="微软雅黑" pitchFamily="34" charset="-122"/>
                <a:cs typeface="仿宋_GB2312" pitchFamily="49" charset="-122"/>
              </a:rPr>
              <a:t>-</a:t>
            </a:r>
            <a:r>
              <a:rPr lang="zh-CN" altLang="en-US" sz="1600" b="1" kern="100" dirty="0">
                <a:effectLst/>
                <a:latin typeface="微软雅黑" pitchFamily="34" charset="-122"/>
                <a:ea typeface="微软雅黑" pitchFamily="34" charset="-122"/>
                <a:cs typeface="仿宋_GB2312" pitchFamily="49" charset="-122"/>
              </a:rPr>
              <a:t>月亮湾片区</a:t>
            </a:r>
            <a:endParaRPr lang="en-US" altLang="zh-CN" sz="1600" b="1" kern="100" dirty="0">
              <a:effectLst/>
              <a:latin typeface="微软雅黑" pitchFamily="34" charset="-122"/>
              <a:ea typeface="微软雅黑" pitchFamily="34" charset="-122"/>
              <a:cs typeface="仿宋_GB2312" pitchFamily="49" charset="-122"/>
            </a:endParaRPr>
          </a:p>
        </p:txBody>
      </p:sp>
      <p:sp>
        <p:nvSpPr>
          <p:cNvPr id="24" name="文本框 23"/>
          <p:cNvSpPr txBox="1"/>
          <p:nvPr/>
        </p:nvSpPr>
        <p:spPr>
          <a:xfrm>
            <a:off x="8258951" y="4878001"/>
            <a:ext cx="1651519" cy="337185"/>
          </a:xfrm>
          <a:prstGeom prst="rect">
            <a:avLst/>
          </a:prstGeom>
          <a:noFill/>
        </p:spPr>
        <p:txBody>
          <a:bodyPr wrap="square">
            <a:spAutoFit/>
          </a:bodyPr>
          <a:lstStyle/>
          <a:p>
            <a:pPr algn="ctr"/>
            <a:r>
              <a:rPr lang="zh-CN" altLang="en-US" sz="1600" b="1" kern="100" dirty="0">
                <a:effectLst/>
                <a:latin typeface="微软雅黑" pitchFamily="34" charset="-122"/>
                <a:ea typeface="微软雅黑" pitchFamily="34" charset="-122"/>
                <a:cs typeface="仿宋_GB2312" pitchFamily="49" charset="-122"/>
              </a:rPr>
              <a:t>华侨农场经济区</a:t>
            </a:r>
            <a:endParaRPr lang="en-US" altLang="zh-CN" sz="1600" b="1" kern="100" dirty="0">
              <a:effectLst/>
              <a:latin typeface="微软雅黑" pitchFamily="34" charset="-122"/>
              <a:ea typeface="微软雅黑" pitchFamily="34" charset="-122"/>
              <a:cs typeface="仿宋_GB2312" pitchFamily="49" charset="-122"/>
            </a:endParaRPr>
          </a:p>
        </p:txBody>
      </p:sp>
      <p:pic>
        <p:nvPicPr>
          <p:cNvPr id="27" name="Picture 2"/>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rightnessContrast bright="20000"/>
                    </a14:imgEffect>
                  </a14:imgLayer>
                </a14:imgProps>
              </a:ext>
              <a:ext uri="{28A0092B-C50C-407E-A947-70E740481C1C}">
                <a14:useLocalDpi xmlns:a14="http://schemas.microsoft.com/office/drawing/2010/main" val="0"/>
              </a:ext>
            </a:extLst>
          </a:blip>
          <a:srcRect t="35098" b="10559"/>
          <a:stretch>
            <a:fillRect/>
          </a:stretch>
        </p:blipFill>
        <p:spPr bwMode="auto">
          <a:xfrm>
            <a:off x="8317231" y="3814618"/>
            <a:ext cx="2486169" cy="979055"/>
          </a:xfrm>
          <a:prstGeom prst="snip2DiagRect">
            <a:avLst/>
          </a:prstGeom>
          <a:solidFill>
            <a:srgbClr val="FFFFFF">
              <a:shade val="85000"/>
            </a:srgbClr>
          </a:solidFill>
          <a:ln w="88900" cap="sq">
            <a:noFill/>
            <a:miter lim="800000"/>
            <a:headEnd/>
            <a:tailEnd/>
          </a:ln>
          <a:effectLst/>
        </p:spPr>
      </p:pic>
      <p:pic>
        <p:nvPicPr>
          <p:cNvPr id="29" name="图片 28"/>
          <p:cNvPicPr>
            <a:picLocks noChangeAspect="1"/>
          </p:cNvPicPr>
          <p:nvPr/>
        </p:nvPicPr>
        <p:blipFill rotWithShape="1">
          <a:blip r:embed="rId19" cstate="print">
            <a:extLst>
              <a:ext uri="{BEBA8EAE-BF5A-486C-A8C5-ECC9F3942E4B}">
                <a14:imgProps xmlns:a14="http://schemas.microsoft.com/office/drawing/2010/main">
                  <a14:imgLayer r:embed="rId20">
                    <a14:imgEffect>
                      <a14:brightnessContrast bright="20000" contrast="-20000"/>
                    </a14:imgEffect>
                  </a14:imgLayer>
                </a14:imgProps>
              </a:ext>
              <a:ext uri="{28A0092B-C50C-407E-A947-70E740481C1C}">
                <a14:useLocalDpi xmlns:a14="http://schemas.microsoft.com/office/drawing/2010/main" val="0"/>
              </a:ext>
            </a:extLst>
          </a:blip>
          <a:srcRect t="5838" b="1"/>
          <a:stretch>
            <a:fillRect/>
          </a:stretch>
        </p:blipFill>
        <p:spPr>
          <a:xfrm>
            <a:off x="8323437" y="5209308"/>
            <a:ext cx="2479964" cy="1027979"/>
          </a:xfrm>
          <a:prstGeom prst="snip2DiagRect">
            <a:avLst/>
          </a:prstGeom>
          <a:solidFill>
            <a:srgbClr val="FFFFFF">
              <a:shade val="85000"/>
            </a:srgbClr>
          </a:solidFill>
          <a:ln w="88900" cap="sq">
            <a:noFill/>
            <a:miter lim="800000"/>
            <a:headEnd/>
            <a:tailEnd/>
          </a:ln>
          <a:effectLst/>
        </p:spPr>
      </p:pic>
      <p:pic>
        <p:nvPicPr>
          <p:cNvPr id="51" name="图片 50"/>
          <p:cNvPicPr>
            <a:picLocks noChangeAspect="1"/>
          </p:cNvPicPr>
          <p:nvPr/>
        </p:nvPicPr>
        <p:blipFill rotWithShape="1">
          <a:blip r:embed="rId21" cstate="print">
            <a:extLst>
              <a:ext uri="{BEBA8EAE-BF5A-486C-A8C5-ECC9F3942E4B}">
                <a14:imgProps xmlns:a14="http://schemas.microsoft.com/office/drawing/2010/main">
                  <a14:imgLayer r:embed="rId22">
                    <a14:imgEffect>
                      <a14:brightnessContrast bright="20000"/>
                    </a14:imgEffect>
                  </a14:imgLayer>
                </a14:imgProps>
              </a:ext>
              <a:ext uri="{28A0092B-C50C-407E-A947-70E740481C1C}">
                <a14:useLocalDpi xmlns:a14="http://schemas.microsoft.com/office/drawing/2010/main" val="0"/>
              </a:ext>
            </a:extLst>
          </a:blip>
          <a:srcRect t="28941"/>
          <a:stretch>
            <a:fillRect/>
          </a:stretch>
        </p:blipFill>
        <p:spPr>
          <a:xfrm>
            <a:off x="8327253" y="2373745"/>
            <a:ext cx="2476148" cy="1055255"/>
          </a:xfrm>
          <a:prstGeom prst="snip2DiagRect">
            <a:avLst/>
          </a:prstGeom>
          <a:solidFill>
            <a:srgbClr val="FFFFFF">
              <a:shade val="85000"/>
            </a:srgbClr>
          </a:solidFill>
          <a:ln w="88900" cap="sq">
            <a:noFill/>
            <a:miter lim="800000"/>
            <a:headEnd/>
            <a:tailEnd/>
          </a:ln>
          <a:effectLst/>
        </p:spPr>
      </p:pic>
      <p:grpSp>
        <p:nvGrpSpPr>
          <p:cNvPr id="54" name="组合 53"/>
          <p:cNvGrpSpPr/>
          <p:nvPr/>
        </p:nvGrpSpPr>
        <p:grpSpPr>
          <a:xfrm>
            <a:off x="1076279" y="1208808"/>
            <a:ext cx="680177" cy="596901"/>
            <a:chOff x="2162456" y="5522474"/>
            <a:chExt cx="900495" cy="928220"/>
          </a:xfrm>
        </p:grpSpPr>
        <p:sp>
          <p:nvSpPr>
            <p:cNvPr id="55" name="椭圆 54"/>
            <p:cNvSpPr/>
            <p:nvPr/>
          </p:nvSpPr>
          <p:spPr>
            <a:xfrm>
              <a:off x="2162456" y="5522474"/>
              <a:ext cx="900495" cy="928220"/>
            </a:xfrm>
            <a:prstGeom prst="ellipse">
              <a:avLst/>
            </a:prstGeom>
            <a:solidFill>
              <a:schemeClr val="bg1">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6" name="文本框 55"/>
            <p:cNvSpPr txBox="1"/>
            <p:nvPr/>
          </p:nvSpPr>
          <p:spPr>
            <a:xfrm>
              <a:off x="2222266" y="5539259"/>
              <a:ext cx="783098" cy="811697"/>
            </a:xfrm>
            <a:prstGeom prst="rect">
              <a:avLst/>
            </a:prstGeom>
            <a:noFill/>
          </p:spPr>
          <p:txBody>
            <a:bodyPr wrap="square">
              <a:spAutoFit/>
            </a:bodyPr>
            <a:lstStyle/>
            <a:p>
              <a:pPr algn="ctr"/>
              <a:r>
                <a:rPr lang="zh-CN" altLang="zh-CN" sz="2800" b="1" kern="100" dirty="0">
                  <a:effectLst/>
                  <a:latin typeface="微软雅黑" pitchFamily="34" charset="-122"/>
                  <a:ea typeface="微软雅黑" pitchFamily="34" charset="-122"/>
                  <a:cs typeface="仿宋_GB2312" pitchFamily="49" charset="-122"/>
                </a:rPr>
                <a:t>1</a:t>
              </a:r>
              <a:endParaRPr lang="zh-CN" altLang="zh-CN" sz="2800" b="1" kern="100" dirty="0">
                <a:solidFill>
                  <a:srgbClr val="5CBAC2"/>
                </a:solidFill>
                <a:effectLst/>
                <a:latin typeface="微软雅黑" pitchFamily="34" charset="-122"/>
                <a:ea typeface="微软雅黑" pitchFamily="34" charset="-122"/>
                <a:cs typeface="仿宋_GB2312" pitchFamily="49" charset="-122"/>
              </a:endParaRPr>
            </a:p>
          </p:txBody>
        </p:sp>
      </p:grpSp>
      <p:sp>
        <p:nvSpPr>
          <p:cNvPr id="2" name="矩形 1"/>
          <p:cNvSpPr/>
          <p:nvPr>
            <p:custDataLst>
              <p:tags r:id="rId23"/>
            </p:custDataLst>
          </p:nvPr>
        </p:nvSpPr>
        <p:spPr>
          <a:xfrm>
            <a:off x="318" y="558800"/>
            <a:ext cx="12192000" cy="177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4277361" y="292100"/>
            <a:ext cx="3686175" cy="673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p:cNvSpPr txBox="1"/>
          <p:nvPr/>
        </p:nvSpPr>
        <p:spPr>
          <a:xfrm>
            <a:off x="4389928" y="391934"/>
            <a:ext cx="3413413" cy="521970"/>
          </a:xfrm>
          <a:prstGeom prst="rect">
            <a:avLst/>
          </a:prstGeom>
          <a:noFill/>
        </p:spPr>
        <p:txBody>
          <a:bodyPr wrap="square">
            <a:spAutoFit/>
          </a:bodyPr>
          <a:lstStyle/>
          <a:p>
            <a:pPr algn="ctr"/>
            <a:r>
              <a:rPr lang="en-US" altLang="zh-CN" sz="2800" b="1" kern="100" dirty="0">
                <a:latin typeface="微软雅黑" pitchFamily="34" charset="-122"/>
                <a:ea typeface="微软雅黑" pitchFamily="34" charset="-122"/>
                <a:cs typeface="仿宋_GB2312" pitchFamily="49" charset="-122"/>
              </a:rPr>
              <a:t>2023</a:t>
            </a:r>
            <a:r>
              <a:rPr lang="zh-CN" altLang="en-US" sz="2800" b="1" kern="100" dirty="0">
                <a:effectLst/>
                <a:latin typeface="微软雅黑" pitchFamily="34" charset="-122"/>
                <a:ea typeface="微软雅黑" pitchFamily="34" charset="-122"/>
                <a:cs typeface="仿宋_GB2312" pitchFamily="49" charset="-122"/>
              </a:rPr>
              <a:t>年重点工作</a:t>
            </a:r>
            <a:endParaRPr lang="zh-CN" altLang="en-US" sz="2800" b="1" dirty="0">
              <a:latin typeface="微软雅黑" pitchFamily="34" charset="-122"/>
              <a:ea typeface="微软雅黑" pitchFamily="34" charset="-122"/>
            </a:endParaRPr>
          </a:p>
        </p:txBody>
      </p:sp>
    </p:spTree>
    <p:custDataLst>
      <p:tags r:id="rId24"/>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5820092" y="1016000"/>
            <a:ext cx="5622925" cy="5619749"/>
            <a:chOff x="270556" y="1053835"/>
            <a:chExt cx="2594441" cy="5611356"/>
          </a:xfrm>
        </p:grpSpPr>
        <p:sp>
          <p:nvSpPr>
            <p:cNvPr id="16" name="矩形: 圆顶角 15"/>
            <p:cNvSpPr/>
            <p:nvPr/>
          </p:nvSpPr>
          <p:spPr>
            <a:xfrm flipV="1">
              <a:off x="277813" y="1065211"/>
              <a:ext cx="2572843" cy="5599980"/>
            </a:xfrm>
            <a:prstGeom prst="round2SameRect">
              <a:avLst>
                <a:gd name="adj1" fmla="val 8000"/>
                <a:gd name="adj2" fmla="val 0"/>
              </a:avLst>
            </a:prstGeom>
            <a:ln>
              <a:solidFill>
                <a:srgbClr val="F6EFE4"/>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任意多边形: 形状 16"/>
            <p:cNvSpPr/>
            <p:nvPr/>
          </p:nvSpPr>
          <p:spPr>
            <a:xfrm>
              <a:off x="270556" y="1053835"/>
              <a:ext cx="2582772" cy="851274"/>
            </a:xfrm>
            <a:custGeom>
              <a:avLst/>
              <a:gdLst>
                <a:gd name="connsiteX0" fmla="*/ 0 w 2533027"/>
                <a:gd name="connsiteY0" fmla="*/ 0 h 813066"/>
                <a:gd name="connsiteX1" fmla="*/ 2533027 w 2533027"/>
                <a:gd name="connsiteY1" fmla="*/ 0 h 813066"/>
                <a:gd name="connsiteX2" fmla="*/ 2533027 w 2533027"/>
                <a:gd name="connsiteY2" fmla="*/ 813066 h 813066"/>
                <a:gd name="connsiteX3" fmla="*/ 0 w 2533027"/>
                <a:gd name="connsiteY3" fmla="*/ 813066 h 813066"/>
                <a:gd name="connsiteX4" fmla="*/ 0 w 2533027"/>
                <a:gd name="connsiteY4" fmla="*/ 0 h 813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3027" h="813066">
                  <a:moveTo>
                    <a:pt x="0" y="0"/>
                  </a:moveTo>
                  <a:lnTo>
                    <a:pt x="2533027" y="0"/>
                  </a:lnTo>
                  <a:lnTo>
                    <a:pt x="2533027" y="813066"/>
                  </a:lnTo>
                  <a:lnTo>
                    <a:pt x="0" y="813066"/>
                  </a:lnTo>
                  <a:lnTo>
                    <a:pt x="0" y="0"/>
                  </a:lnTo>
                  <a:close/>
                </a:path>
              </a:pathLst>
            </a:custGeom>
            <a:solidFill>
              <a:srgbClr val="F6EFE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4310" tIns="0" rIns="813976" bIns="0" numCol="1" spcCol="1270" anchor="ctr" anchorCtr="0">
              <a:noAutofit/>
            </a:bodyPr>
            <a:lstStyle/>
            <a:p>
              <a:pPr marL="0" lvl="0" indent="0" algn="l" defTabSz="2266950">
                <a:lnSpc>
                  <a:spcPct val="90000"/>
                </a:lnSpc>
                <a:spcBef>
                  <a:spcPct val="0"/>
                </a:spcBef>
                <a:spcAft>
                  <a:spcPct val="35000"/>
                </a:spcAft>
                <a:buNone/>
              </a:pPr>
              <a:endParaRPr lang="zh-CN" altLang="en-US" sz="5100" kern="1200"/>
            </a:p>
          </p:txBody>
        </p:sp>
        <p:sp>
          <p:nvSpPr>
            <p:cNvPr id="19" name="文本框 18"/>
            <p:cNvSpPr txBox="1"/>
            <p:nvPr/>
          </p:nvSpPr>
          <p:spPr>
            <a:xfrm>
              <a:off x="1003918" y="1306218"/>
              <a:ext cx="1861079" cy="459687"/>
            </a:xfrm>
            <a:prstGeom prst="rect">
              <a:avLst/>
            </a:prstGeom>
            <a:noFill/>
          </p:spPr>
          <p:txBody>
            <a:bodyPr wrap="square">
              <a:spAutoFit/>
            </a:bodyPr>
            <a:lstStyle/>
            <a:p>
              <a:r>
                <a:rPr lang="zh-CN" altLang="en-US" sz="2400" b="1" kern="100" dirty="0">
                  <a:effectLst/>
                  <a:latin typeface="微软雅黑" pitchFamily="34" charset="-122"/>
                  <a:ea typeface="微软雅黑" pitchFamily="34" charset="-122"/>
                  <a:cs typeface="仿宋_GB2312" pitchFamily="49" charset="-122"/>
                </a:rPr>
                <a:t>探索“两山转化路径”</a:t>
              </a:r>
              <a:endParaRPr lang="zh-CN" altLang="en-US" sz="2400" b="1" kern="100" dirty="0">
                <a:effectLst/>
                <a:latin typeface="微软雅黑" pitchFamily="34" charset="-122"/>
                <a:ea typeface="微软雅黑" pitchFamily="34" charset="-122"/>
                <a:cs typeface="仿宋_GB2312" pitchFamily="49" charset="-122"/>
              </a:endParaRPr>
            </a:p>
          </p:txBody>
        </p:sp>
      </p:grpSp>
      <p:sp>
        <p:nvSpPr>
          <p:cNvPr id="41" name="矩形 40"/>
          <p:cNvSpPr/>
          <p:nvPr/>
        </p:nvSpPr>
        <p:spPr>
          <a:xfrm>
            <a:off x="636" y="609600"/>
            <a:ext cx="12192000" cy="177800"/>
          </a:xfrm>
          <a:prstGeom prst="rect">
            <a:avLst/>
          </a:prstGeom>
          <a:solidFill>
            <a:srgbClr val="F1C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948056" y="1024890"/>
            <a:ext cx="4424361" cy="5553074"/>
            <a:chOff x="270556" y="1053835"/>
            <a:chExt cx="2582772" cy="5611356"/>
          </a:xfrm>
        </p:grpSpPr>
        <p:sp>
          <p:nvSpPr>
            <p:cNvPr id="15" name="矩形: 圆顶角 14"/>
            <p:cNvSpPr/>
            <p:nvPr/>
          </p:nvSpPr>
          <p:spPr>
            <a:xfrm flipV="1">
              <a:off x="277813" y="1065211"/>
              <a:ext cx="2572843" cy="5599980"/>
            </a:xfrm>
            <a:prstGeom prst="round2SameRect">
              <a:avLst>
                <a:gd name="adj1" fmla="val 8000"/>
                <a:gd name="adj2" fmla="val 0"/>
              </a:avLst>
            </a:prstGeom>
            <a:ln>
              <a:solidFill>
                <a:srgbClr val="F6EFE4"/>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任意多边形: 形状 17"/>
            <p:cNvSpPr/>
            <p:nvPr/>
          </p:nvSpPr>
          <p:spPr>
            <a:xfrm>
              <a:off x="270556" y="1053835"/>
              <a:ext cx="2582772" cy="851274"/>
            </a:xfrm>
            <a:custGeom>
              <a:avLst/>
              <a:gdLst>
                <a:gd name="connsiteX0" fmla="*/ 0 w 2533027"/>
                <a:gd name="connsiteY0" fmla="*/ 0 h 813066"/>
                <a:gd name="connsiteX1" fmla="*/ 2533027 w 2533027"/>
                <a:gd name="connsiteY1" fmla="*/ 0 h 813066"/>
                <a:gd name="connsiteX2" fmla="*/ 2533027 w 2533027"/>
                <a:gd name="connsiteY2" fmla="*/ 813066 h 813066"/>
                <a:gd name="connsiteX3" fmla="*/ 0 w 2533027"/>
                <a:gd name="connsiteY3" fmla="*/ 813066 h 813066"/>
                <a:gd name="connsiteX4" fmla="*/ 0 w 2533027"/>
                <a:gd name="connsiteY4" fmla="*/ 0 h 813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3027" h="813066">
                  <a:moveTo>
                    <a:pt x="0" y="0"/>
                  </a:moveTo>
                  <a:lnTo>
                    <a:pt x="2533027" y="0"/>
                  </a:lnTo>
                  <a:lnTo>
                    <a:pt x="2533027" y="813066"/>
                  </a:lnTo>
                  <a:lnTo>
                    <a:pt x="0" y="813066"/>
                  </a:lnTo>
                  <a:lnTo>
                    <a:pt x="0" y="0"/>
                  </a:lnTo>
                  <a:close/>
                </a:path>
              </a:pathLst>
            </a:custGeom>
            <a:solidFill>
              <a:srgbClr val="F6EFE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4310" tIns="0" rIns="813976" bIns="0" numCol="1" spcCol="1270" anchor="ctr" anchorCtr="0">
              <a:noAutofit/>
            </a:bodyPr>
            <a:lstStyle/>
            <a:p>
              <a:pPr marL="0" lvl="0" indent="0" algn="l" defTabSz="2266950">
                <a:lnSpc>
                  <a:spcPct val="90000"/>
                </a:lnSpc>
                <a:spcBef>
                  <a:spcPct val="0"/>
                </a:spcBef>
                <a:spcAft>
                  <a:spcPct val="35000"/>
                </a:spcAft>
                <a:buNone/>
              </a:pPr>
              <a:endParaRPr lang="zh-CN" altLang="en-US" sz="5100" kern="1200"/>
            </a:p>
          </p:txBody>
        </p:sp>
        <p:sp>
          <p:nvSpPr>
            <p:cNvPr id="20" name="文本框 19"/>
            <p:cNvSpPr txBox="1"/>
            <p:nvPr/>
          </p:nvSpPr>
          <p:spPr>
            <a:xfrm>
              <a:off x="858357" y="1314596"/>
              <a:ext cx="1867472" cy="465207"/>
            </a:xfrm>
            <a:prstGeom prst="rect">
              <a:avLst/>
            </a:prstGeom>
            <a:noFill/>
          </p:spPr>
          <p:txBody>
            <a:bodyPr wrap="square">
              <a:spAutoFit/>
            </a:bodyPr>
            <a:lstStyle/>
            <a:p>
              <a:r>
                <a:rPr lang="zh-CN" altLang="en-US" sz="2400" b="1" kern="100" dirty="0">
                  <a:effectLst/>
                  <a:latin typeface="微软雅黑" pitchFamily="34" charset="-122"/>
                  <a:ea typeface="微软雅黑" pitchFamily="34" charset="-122"/>
                  <a:cs typeface="仿宋_GB2312" pitchFamily="49" charset="-122"/>
                </a:rPr>
                <a:t>打通“四条路径”</a:t>
              </a:r>
              <a:endParaRPr lang="zh-CN" altLang="en-US" sz="2400" b="1" kern="100" dirty="0">
                <a:effectLst/>
                <a:latin typeface="微软雅黑" pitchFamily="34" charset="-122"/>
                <a:ea typeface="微软雅黑" pitchFamily="34" charset="-122"/>
                <a:cs typeface="仿宋_GB2312" pitchFamily="49" charset="-122"/>
              </a:endParaRPr>
            </a:p>
          </p:txBody>
        </p:sp>
      </p:grpSp>
      <p:sp>
        <p:nvSpPr>
          <p:cNvPr id="1056" name="文本框 1055"/>
          <p:cNvSpPr txBox="1"/>
          <p:nvPr/>
        </p:nvSpPr>
        <p:spPr>
          <a:xfrm>
            <a:off x="645930" y="1919496"/>
            <a:ext cx="2322576" cy="337185"/>
          </a:xfrm>
          <a:prstGeom prst="rect">
            <a:avLst/>
          </a:prstGeom>
          <a:ln w="57150">
            <a:noFill/>
          </a:ln>
          <a:effectLst/>
        </p:spPr>
        <p:txBody>
          <a:bodyPr wrap="square">
            <a:spAutoFit/>
          </a:bodyPr>
          <a:lstStyle>
            <a:defPPr>
              <a:defRPr lang="zh-CN"/>
            </a:defPPr>
            <a:lvl1pPr>
              <a:defRPr sz="2000" b="1" kern="100">
                <a:effectLst/>
                <a:latin typeface="微软雅黑" pitchFamily="34" charset="-122"/>
                <a:ea typeface="微软雅黑" pitchFamily="34" charset="-122"/>
                <a:cs typeface="仿宋_GB2312" pitchFamily="49" charset="-122"/>
              </a:defRPr>
            </a:lvl1pPr>
          </a:lstStyle>
          <a:p>
            <a:pPr algn="ctr"/>
            <a:r>
              <a:rPr lang="zh-CN" altLang="en-US" sz="1600" dirty="0">
                <a:ln w="25400">
                  <a:noFill/>
                </a:ln>
                <a:effectLst>
                  <a:glow rad="127000">
                    <a:schemeClr val="bg1"/>
                  </a:glow>
                </a:effectLst>
              </a:rPr>
              <a:t>吃政策饭</a:t>
            </a:r>
            <a:endParaRPr lang="en-US" altLang="zh-CN" sz="1600" dirty="0">
              <a:ln w="25400">
                <a:noFill/>
              </a:ln>
              <a:effectLst>
                <a:glow rad="127000">
                  <a:schemeClr val="bg1"/>
                </a:glow>
              </a:effectLst>
            </a:endParaRPr>
          </a:p>
        </p:txBody>
      </p:sp>
      <p:sp>
        <p:nvSpPr>
          <p:cNvPr id="1057" name="文本框 1056"/>
          <p:cNvSpPr txBox="1"/>
          <p:nvPr/>
        </p:nvSpPr>
        <p:spPr>
          <a:xfrm>
            <a:off x="1220724" y="3109724"/>
            <a:ext cx="1204687" cy="337185"/>
          </a:xfrm>
          <a:prstGeom prst="rect">
            <a:avLst/>
          </a:prstGeom>
          <a:ln w="57150">
            <a:noFill/>
          </a:ln>
          <a:effectLst/>
        </p:spPr>
        <p:txBody>
          <a:bodyPr wrap="square">
            <a:spAutoFit/>
          </a:bodyPr>
          <a:lstStyle>
            <a:defPPr>
              <a:defRPr lang="zh-CN"/>
            </a:defPPr>
            <a:lvl1pPr algn="ctr">
              <a:defRPr b="1" kern="100">
                <a:ln w="25400">
                  <a:noFill/>
                </a:ln>
                <a:effectLst>
                  <a:glow rad="127000">
                    <a:schemeClr val="bg1"/>
                  </a:glow>
                </a:effectLst>
                <a:latin typeface="微软雅黑" pitchFamily="34" charset="-122"/>
                <a:ea typeface="微软雅黑" pitchFamily="34" charset="-122"/>
                <a:cs typeface="仿宋_GB2312" pitchFamily="49" charset="-122"/>
              </a:defRPr>
            </a:lvl1pPr>
          </a:lstStyle>
          <a:p>
            <a:r>
              <a:rPr lang="zh-CN" altLang="en-US" sz="1600" dirty="0"/>
              <a:t>走开放路</a:t>
            </a:r>
            <a:endParaRPr lang="en-US" altLang="zh-CN" sz="1600" dirty="0"/>
          </a:p>
        </p:txBody>
      </p:sp>
      <p:sp>
        <p:nvSpPr>
          <p:cNvPr id="1058" name="文本框 1057"/>
          <p:cNvSpPr txBox="1"/>
          <p:nvPr/>
        </p:nvSpPr>
        <p:spPr>
          <a:xfrm>
            <a:off x="603067" y="4364534"/>
            <a:ext cx="2323323" cy="337185"/>
          </a:xfrm>
          <a:prstGeom prst="rect">
            <a:avLst/>
          </a:prstGeom>
          <a:ln w="57150">
            <a:noFill/>
          </a:ln>
          <a:effectLst/>
        </p:spPr>
        <p:txBody>
          <a:bodyPr wrap="square">
            <a:spAutoFit/>
          </a:bodyPr>
          <a:lstStyle>
            <a:defPPr>
              <a:defRPr lang="zh-CN"/>
            </a:defPPr>
            <a:lvl1pPr algn="ctr">
              <a:defRPr sz="2000" b="1" kern="100">
                <a:ln w="25400">
                  <a:noFill/>
                </a:ln>
                <a:effectLst>
                  <a:glow rad="127000">
                    <a:schemeClr val="bg1"/>
                  </a:glow>
                </a:effectLst>
                <a:latin typeface="微软雅黑" pitchFamily="34" charset="-122"/>
                <a:ea typeface="微软雅黑" pitchFamily="34" charset="-122"/>
                <a:cs typeface="仿宋_GB2312" pitchFamily="49" charset="-122"/>
              </a:defRPr>
            </a:lvl1pPr>
          </a:lstStyle>
          <a:p>
            <a:r>
              <a:rPr lang="zh-CN" altLang="en-US" sz="1600" dirty="0"/>
              <a:t>打科技牌</a:t>
            </a:r>
            <a:endParaRPr lang="en-US" altLang="zh-CN" sz="1600" dirty="0"/>
          </a:p>
        </p:txBody>
      </p:sp>
      <p:sp>
        <p:nvSpPr>
          <p:cNvPr id="1059" name="文本框 1058"/>
          <p:cNvSpPr txBox="1"/>
          <p:nvPr/>
        </p:nvSpPr>
        <p:spPr>
          <a:xfrm>
            <a:off x="1261880" y="5448846"/>
            <a:ext cx="1046981" cy="337185"/>
          </a:xfrm>
          <a:prstGeom prst="rect">
            <a:avLst/>
          </a:prstGeom>
          <a:ln w="57150">
            <a:noFill/>
          </a:ln>
          <a:effectLst/>
        </p:spPr>
        <p:txBody>
          <a:bodyPr wrap="square">
            <a:spAutoFit/>
          </a:bodyPr>
          <a:lstStyle>
            <a:defPPr>
              <a:defRPr lang="zh-CN"/>
            </a:defPPr>
            <a:lvl1pPr algn="ctr">
              <a:defRPr sz="2000" b="1" kern="100">
                <a:ln w="25400">
                  <a:noFill/>
                </a:ln>
                <a:effectLst>
                  <a:glow rad="127000">
                    <a:schemeClr val="bg1"/>
                  </a:glow>
                </a:effectLst>
                <a:latin typeface="微软雅黑" pitchFamily="34" charset="-122"/>
                <a:ea typeface="微软雅黑" pitchFamily="34" charset="-122"/>
                <a:cs typeface="仿宋_GB2312" pitchFamily="49" charset="-122"/>
              </a:defRPr>
            </a:lvl1pPr>
          </a:lstStyle>
          <a:p>
            <a:r>
              <a:rPr lang="zh-CN" altLang="en-US" sz="1600" dirty="0"/>
              <a:t>赢企业心</a:t>
            </a:r>
            <a:endParaRPr lang="en-US" altLang="zh-CN" sz="1600" dirty="0"/>
          </a:p>
        </p:txBody>
      </p:sp>
      <p:grpSp>
        <p:nvGrpSpPr>
          <p:cNvPr id="1062" name="组合 1061"/>
          <p:cNvGrpSpPr/>
          <p:nvPr/>
        </p:nvGrpSpPr>
        <p:grpSpPr>
          <a:xfrm>
            <a:off x="1050647" y="1735911"/>
            <a:ext cx="169545" cy="4855389"/>
            <a:chOff x="3339147" y="1771096"/>
            <a:chExt cx="169545" cy="4855389"/>
          </a:xfrm>
        </p:grpSpPr>
        <p:cxnSp>
          <p:nvCxnSpPr>
            <p:cNvPr id="1063" name="直接连接符 1062"/>
            <p:cNvCxnSpPr/>
            <p:nvPr/>
          </p:nvCxnSpPr>
          <p:spPr>
            <a:xfrm>
              <a:off x="3420749" y="1771096"/>
              <a:ext cx="0" cy="4855389"/>
            </a:xfrm>
            <a:prstGeom prst="line">
              <a:avLst/>
            </a:prstGeom>
            <a:ln w="12700">
              <a:solidFill>
                <a:srgbClr val="F6EFE4"/>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64" name="椭圆 1063"/>
            <p:cNvSpPr/>
            <p:nvPr/>
          </p:nvSpPr>
          <p:spPr>
            <a:xfrm>
              <a:off x="3348672" y="2087799"/>
              <a:ext cx="160020" cy="160020"/>
            </a:xfrm>
            <a:prstGeom prst="ellipse">
              <a:avLst/>
            </a:prstGeom>
            <a:solidFill>
              <a:srgbClr val="F8CEB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5" name="椭圆 1064"/>
            <p:cNvSpPr/>
            <p:nvPr/>
          </p:nvSpPr>
          <p:spPr>
            <a:xfrm>
              <a:off x="3339148" y="3211296"/>
              <a:ext cx="160020" cy="160020"/>
            </a:xfrm>
            <a:prstGeom prst="ellipse">
              <a:avLst/>
            </a:prstGeom>
            <a:solidFill>
              <a:srgbClr val="F8CEB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6" name="椭圆 1065"/>
            <p:cNvSpPr/>
            <p:nvPr/>
          </p:nvSpPr>
          <p:spPr>
            <a:xfrm>
              <a:off x="3343911" y="4488394"/>
              <a:ext cx="160020" cy="160020"/>
            </a:xfrm>
            <a:prstGeom prst="ellipse">
              <a:avLst/>
            </a:prstGeom>
            <a:solidFill>
              <a:srgbClr val="F8CEB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7" name="椭圆 1066"/>
            <p:cNvSpPr/>
            <p:nvPr/>
          </p:nvSpPr>
          <p:spPr>
            <a:xfrm>
              <a:off x="3339147" y="5580455"/>
              <a:ext cx="160020" cy="160020"/>
            </a:xfrm>
            <a:prstGeom prst="ellipse">
              <a:avLst/>
            </a:prstGeom>
            <a:solidFill>
              <a:srgbClr val="F8CEB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72" name="文本框 1071"/>
          <p:cNvSpPr txBox="1"/>
          <p:nvPr/>
        </p:nvSpPr>
        <p:spPr>
          <a:xfrm>
            <a:off x="6214110" y="2132856"/>
            <a:ext cx="4606608" cy="337185"/>
          </a:xfrm>
          <a:prstGeom prst="rect">
            <a:avLst/>
          </a:prstGeom>
          <a:ln w="57150">
            <a:noFill/>
          </a:ln>
          <a:effectLst/>
        </p:spPr>
        <p:txBody>
          <a:bodyPr wrap="square">
            <a:spAutoFit/>
          </a:bodyPr>
          <a:lstStyle>
            <a:defPPr>
              <a:defRPr lang="zh-CN"/>
            </a:defPPr>
            <a:lvl1pPr>
              <a:defRPr sz="2000" b="1" kern="100">
                <a:effectLst/>
                <a:latin typeface="微软雅黑" pitchFamily="34" charset="-122"/>
                <a:ea typeface="微软雅黑" pitchFamily="34" charset="-122"/>
                <a:cs typeface="仿宋_GB2312" pitchFamily="49" charset="-122"/>
              </a:defRPr>
            </a:lvl1pPr>
          </a:lstStyle>
          <a:p>
            <a:pPr algn="ctr"/>
            <a:r>
              <a:rPr lang="zh-CN" altLang="en-US" sz="1600" dirty="0">
                <a:ln w="25400">
                  <a:noFill/>
                </a:ln>
                <a:effectLst>
                  <a:glow rad="127000">
                    <a:schemeClr val="bg1"/>
                  </a:glow>
                </a:effectLst>
              </a:rPr>
              <a:t>生态环境治理</a:t>
            </a:r>
            <a:r>
              <a:rPr lang="en-US" altLang="zh-CN" sz="1600" dirty="0">
                <a:ln w="25400">
                  <a:noFill/>
                </a:ln>
                <a:effectLst>
                  <a:glow rad="127000">
                    <a:schemeClr val="bg1"/>
                  </a:glow>
                </a:effectLst>
              </a:rPr>
              <a:t>+</a:t>
            </a:r>
            <a:r>
              <a:rPr lang="zh-CN" altLang="en-US" sz="1600" dirty="0">
                <a:ln w="25400">
                  <a:noFill/>
                </a:ln>
                <a:effectLst>
                  <a:glow rad="127000">
                    <a:schemeClr val="bg1"/>
                  </a:glow>
                </a:effectLst>
              </a:rPr>
              <a:t>产业发展、乡村振兴、百姓增收</a:t>
            </a:r>
            <a:endParaRPr lang="en-US" altLang="zh-CN" sz="1600" dirty="0">
              <a:ln w="25400">
                <a:noFill/>
              </a:ln>
              <a:effectLst>
                <a:glow rad="127000">
                  <a:schemeClr val="bg1"/>
                </a:glow>
              </a:effectLst>
            </a:endParaRPr>
          </a:p>
        </p:txBody>
      </p:sp>
      <p:sp>
        <p:nvSpPr>
          <p:cNvPr id="1074" name="文本框 1073"/>
          <p:cNvSpPr txBox="1"/>
          <p:nvPr/>
        </p:nvSpPr>
        <p:spPr>
          <a:xfrm>
            <a:off x="6339548" y="4351594"/>
            <a:ext cx="3234556" cy="337185"/>
          </a:xfrm>
          <a:prstGeom prst="rect">
            <a:avLst/>
          </a:prstGeom>
          <a:ln w="57150">
            <a:noFill/>
          </a:ln>
          <a:effectLst/>
        </p:spPr>
        <p:txBody>
          <a:bodyPr wrap="square">
            <a:spAutoFit/>
          </a:bodyPr>
          <a:lstStyle>
            <a:defPPr>
              <a:defRPr lang="zh-CN"/>
            </a:defPPr>
            <a:lvl1pPr algn="ctr">
              <a:defRPr sz="2000" b="1" kern="100">
                <a:ln w="25400">
                  <a:noFill/>
                </a:ln>
                <a:effectLst>
                  <a:glow rad="127000">
                    <a:schemeClr val="bg1"/>
                  </a:glow>
                </a:effectLst>
                <a:latin typeface="微软雅黑" pitchFamily="34" charset="-122"/>
                <a:ea typeface="微软雅黑" pitchFamily="34" charset="-122"/>
                <a:cs typeface="仿宋_GB2312" pitchFamily="49" charset="-122"/>
              </a:defRPr>
            </a:lvl1pPr>
          </a:lstStyle>
          <a:p>
            <a:r>
              <a:rPr lang="zh-CN" altLang="en-US" sz="1600" dirty="0"/>
              <a:t>探索生态产业化、产业生态化路径</a:t>
            </a:r>
            <a:endParaRPr lang="en-US" altLang="zh-CN" sz="1600" dirty="0"/>
          </a:p>
        </p:txBody>
      </p:sp>
      <p:grpSp>
        <p:nvGrpSpPr>
          <p:cNvPr id="1076" name="组合 1075"/>
          <p:cNvGrpSpPr/>
          <p:nvPr/>
        </p:nvGrpSpPr>
        <p:grpSpPr>
          <a:xfrm>
            <a:off x="6096318" y="1752600"/>
            <a:ext cx="169544" cy="4879975"/>
            <a:chOff x="3329623" y="1502329"/>
            <a:chExt cx="169544" cy="4879975"/>
          </a:xfrm>
        </p:grpSpPr>
        <p:cxnSp>
          <p:nvCxnSpPr>
            <p:cNvPr id="1077" name="直接连接符 1076"/>
            <p:cNvCxnSpPr/>
            <p:nvPr/>
          </p:nvCxnSpPr>
          <p:spPr>
            <a:xfrm>
              <a:off x="3420749" y="1502329"/>
              <a:ext cx="0" cy="4879975"/>
            </a:xfrm>
            <a:prstGeom prst="line">
              <a:avLst/>
            </a:prstGeom>
            <a:ln w="12700">
              <a:solidFill>
                <a:srgbClr val="F6EFE4"/>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78" name="椭圆 1077"/>
            <p:cNvSpPr/>
            <p:nvPr/>
          </p:nvSpPr>
          <p:spPr>
            <a:xfrm>
              <a:off x="3339147" y="1988739"/>
              <a:ext cx="160020" cy="160020"/>
            </a:xfrm>
            <a:prstGeom prst="ellipse">
              <a:avLst/>
            </a:prstGeom>
            <a:solidFill>
              <a:srgbClr val="F8CEB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0" name="椭圆 1079"/>
            <p:cNvSpPr/>
            <p:nvPr/>
          </p:nvSpPr>
          <p:spPr>
            <a:xfrm>
              <a:off x="3329623" y="4186765"/>
              <a:ext cx="160020" cy="160020"/>
            </a:xfrm>
            <a:prstGeom prst="ellipse">
              <a:avLst/>
            </a:prstGeom>
            <a:solidFill>
              <a:srgbClr val="F8CEB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83" name="图片 1082"/>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val="0"/>
              </a:ext>
            </a:extLst>
          </a:blip>
          <a:srcRect l="4707" t="26838" b="24144"/>
          <a:stretch>
            <a:fillRect/>
          </a:stretch>
        </p:blipFill>
        <p:spPr>
          <a:xfrm>
            <a:off x="1416369" y="4652963"/>
            <a:ext cx="1835149" cy="741074"/>
          </a:xfrm>
          <a:prstGeom prst="snip2DiagRect">
            <a:avLst/>
          </a:prstGeom>
          <a:solidFill>
            <a:srgbClr val="FFFFFF">
              <a:shade val="85000"/>
            </a:srgbClr>
          </a:solidFill>
          <a:ln w="88900" cap="sq">
            <a:noFill/>
            <a:miter lim="800000"/>
            <a:headEnd/>
            <a:tailEnd/>
          </a:ln>
          <a:effectLst/>
        </p:spPr>
      </p:pic>
      <p:pic>
        <p:nvPicPr>
          <p:cNvPr id="1087" name="图片 1086"/>
          <p:cNvPicPr>
            <a:picLocks noChangeAspect="1"/>
          </p:cNvPicPr>
          <p:nvPr/>
        </p:nvPicPr>
        <p:blipFill rotWithShape="1">
          <a:blip r:embed="rId3" cstate="print">
            <a:extLst>
              <a:ext uri="{28A0092B-C50C-407E-A947-70E740481C1C}">
                <a14:useLocalDpi xmlns:a14="http://schemas.microsoft.com/office/drawing/2010/main" val="0"/>
              </a:ext>
            </a:extLst>
          </a:blip>
          <a:srcRect b="14552"/>
          <a:stretch>
            <a:fillRect/>
          </a:stretch>
        </p:blipFill>
        <p:spPr>
          <a:xfrm>
            <a:off x="1416369" y="5751164"/>
            <a:ext cx="1835150" cy="763936"/>
          </a:xfrm>
          <a:prstGeom prst="snip2DiagRect">
            <a:avLst/>
          </a:prstGeom>
          <a:solidFill>
            <a:srgbClr val="FFFFFF">
              <a:shade val="85000"/>
            </a:srgbClr>
          </a:solidFill>
          <a:ln w="88900" cap="sq">
            <a:noFill/>
            <a:miter lim="800000"/>
            <a:headEnd/>
            <a:tailEnd/>
          </a:ln>
          <a:effectLst/>
        </p:spPr>
      </p:pic>
      <p:grpSp>
        <p:nvGrpSpPr>
          <p:cNvPr id="2" name="组合 1"/>
          <p:cNvGrpSpPr/>
          <p:nvPr/>
        </p:nvGrpSpPr>
        <p:grpSpPr>
          <a:xfrm>
            <a:off x="1206091" y="1171576"/>
            <a:ext cx="680177" cy="596901"/>
            <a:chOff x="2162456" y="5522474"/>
            <a:chExt cx="900495" cy="928220"/>
          </a:xfrm>
        </p:grpSpPr>
        <p:sp>
          <p:nvSpPr>
            <p:cNvPr id="11" name="椭圆 10"/>
            <p:cNvSpPr/>
            <p:nvPr/>
          </p:nvSpPr>
          <p:spPr>
            <a:xfrm>
              <a:off x="2162456" y="5522474"/>
              <a:ext cx="900495" cy="928220"/>
            </a:xfrm>
            <a:prstGeom prst="ellipse">
              <a:avLst/>
            </a:prstGeom>
            <a:solidFill>
              <a:schemeClr val="bg1">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2" name="文本框 11"/>
            <p:cNvSpPr txBox="1"/>
            <p:nvPr/>
          </p:nvSpPr>
          <p:spPr>
            <a:xfrm>
              <a:off x="2222266" y="5539259"/>
              <a:ext cx="783098" cy="811697"/>
            </a:xfrm>
            <a:prstGeom prst="rect">
              <a:avLst/>
            </a:prstGeom>
            <a:noFill/>
          </p:spPr>
          <p:txBody>
            <a:bodyPr wrap="square">
              <a:spAutoFit/>
            </a:bodyPr>
            <a:lstStyle/>
            <a:p>
              <a:pPr algn="ctr">
                <a:buClrTx/>
                <a:buSzTx/>
                <a:buFontTx/>
              </a:pPr>
              <a:r>
                <a:rPr lang="zh-CN" altLang="zh-CN" sz="2800" b="1" kern="100" dirty="0">
                  <a:effectLst/>
                  <a:latin typeface="微软雅黑" pitchFamily="34" charset="-122"/>
                  <a:ea typeface="微软雅黑" pitchFamily="34" charset="-122"/>
                  <a:cs typeface="仿宋_GB2312" pitchFamily="49" charset="-122"/>
                </a:rPr>
                <a:t>3</a:t>
              </a:r>
              <a:endParaRPr lang="zh-CN" altLang="zh-CN" sz="2800" b="1" kern="100" dirty="0">
                <a:effectLst/>
                <a:latin typeface="微软雅黑" pitchFamily="34" charset="-122"/>
                <a:ea typeface="微软雅黑" pitchFamily="34" charset="-122"/>
                <a:cs typeface="仿宋_GB2312" pitchFamily="49" charset="-122"/>
              </a:endParaRPr>
            </a:p>
          </p:txBody>
        </p:sp>
      </p:grpSp>
      <p:grpSp>
        <p:nvGrpSpPr>
          <p:cNvPr id="22" name="组合 21"/>
          <p:cNvGrpSpPr/>
          <p:nvPr/>
        </p:nvGrpSpPr>
        <p:grpSpPr>
          <a:xfrm>
            <a:off x="6501991" y="1177924"/>
            <a:ext cx="680177" cy="596901"/>
            <a:chOff x="2162456" y="5522474"/>
            <a:chExt cx="900495" cy="928220"/>
          </a:xfrm>
        </p:grpSpPr>
        <p:sp>
          <p:nvSpPr>
            <p:cNvPr id="24" name="椭圆 23"/>
            <p:cNvSpPr/>
            <p:nvPr/>
          </p:nvSpPr>
          <p:spPr>
            <a:xfrm>
              <a:off x="2162456" y="5522474"/>
              <a:ext cx="900495" cy="928220"/>
            </a:xfrm>
            <a:prstGeom prst="ellipse">
              <a:avLst/>
            </a:prstGeom>
            <a:solidFill>
              <a:schemeClr val="bg1">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7" name="文本框 26"/>
            <p:cNvSpPr txBox="1"/>
            <p:nvPr/>
          </p:nvSpPr>
          <p:spPr>
            <a:xfrm>
              <a:off x="2222266" y="5539259"/>
              <a:ext cx="783098" cy="811697"/>
            </a:xfrm>
            <a:prstGeom prst="rect">
              <a:avLst/>
            </a:prstGeom>
            <a:noFill/>
          </p:spPr>
          <p:txBody>
            <a:bodyPr wrap="square">
              <a:spAutoFit/>
            </a:bodyPr>
            <a:lstStyle/>
            <a:p>
              <a:pPr algn="ctr">
                <a:buClrTx/>
                <a:buSzTx/>
                <a:buFontTx/>
              </a:pPr>
              <a:r>
                <a:rPr lang="zh-CN" altLang="zh-CN" sz="2800" b="1" kern="100" dirty="0">
                  <a:effectLst/>
                  <a:latin typeface="微软雅黑" pitchFamily="34" charset="-122"/>
                  <a:ea typeface="微软雅黑" pitchFamily="34" charset="-122"/>
                  <a:cs typeface="仿宋_GB2312" pitchFamily="49" charset="-122"/>
                </a:rPr>
                <a:t>4</a:t>
              </a:r>
              <a:endParaRPr lang="zh-CN" altLang="zh-CN" sz="2800" b="1" kern="100" dirty="0">
                <a:effectLst/>
                <a:latin typeface="微软雅黑" pitchFamily="34" charset="-122"/>
                <a:ea typeface="微软雅黑" pitchFamily="34" charset="-122"/>
                <a:cs typeface="仿宋_GB2312" pitchFamily="49" charset="-122"/>
              </a:endParaRPr>
            </a:p>
          </p:txBody>
        </p:sp>
      </p:grpSp>
      <p:pic>
        <p:nvPicPr>
          <p:cNvPr id="1091" name="图片 109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5706" y="2604422"/>
            <a:ext cx="2427923" cy="1352353"/>
          </a:xfrm>
          <a:prstGeom prst="snip2DiagRect">
            <a:avLst/>
          </a:prstGeom>
          <a:solidFill>
            <a:srgbClr val="FFFFFF">
              <a:shade val="85000"/>
            </a:srgbClr>
          </a:solidFill>
          <a:ln w="88900" cap="sq">
            <a:noFill/>
            <a:miter lim="800000"/>
            <a:headEnd/>
            <a:tailEnd/>
          </a:ln>
          <a:effectLst/>
        </p:spPr>
      </p:pic>
      <p:pic>
        <p:nvPicPr>
          <p:cNvPr id="46" name="图片 45"/>
          <p:cNvPicPr>
            <a:picLocks noChangeAspect="1"/>
          </p:cNvPicPr>
          <p:nvPr/>
        </p:nvPicPr>
        <p:blipFill rotWithShape="1">
          <a:blip r:embed="rId5">
            <a:extLst>
              <a:ext uri="{28A0092B-C50C-407E-A947-70E740481C1C}">
                <a14:useLocalDpi xmlns:a14="http://schemas.microsoft.com/office/drawing/2010/main" val="0"/>
              </a:ext>
            </a:extLst>
          </a:blip>
          <a:srcRect l="996"/>
          <a:stretch>
            <a:fillRect/>
          </a:stretch>
        </p:blipFill>
        <p:spPr>
          <a:xfrm flipH="1">
            <a:off x="8784074" y="2601912"/>
            <a:ext cx="2389069" cy="1355726"/>
          </a:xfrm>
          <a:prstGeom prst="snip2DiagRect">
            <a:avLst/>
          </a:prstGeom>
          <a:solidFill>
            <a:srgbClr val="FFFFFF">
              <a:shade val="85000"/>
            </a:srgbClr>
          </a:solidFill>
          <a:ln w="88900" cap="sq">
            <a:noFill/>
            <a:miter lim="800000"/>
            <a:headEnd/>
            <a:tailEnd/>
          </a:ln>
          <a:effectLst/>
        </p:spPr>
      </p:pic>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8796653" y="4807524"/>
            <a:ext cx="2376487" cy="1584325"/>
          </a:xfrm>
          <a:prstGeom prst="snip2DiagRect">
            <a:avLst/>
          </a:prstGeom>
          <a:solidFill>
            <a:srgbClr val="FFFFFF">
              <a:shade val="85000"/>
            </a:srgbClr>
          </a:solidFill>
          <a:ln w="88900" cap="sq">
            <a:noFill/>
            <a:miter lim="800000"/>
            <a:headEnd/>
            <a:tailEnd/>
          </a:ln>
          <a:effectLst/>
        </p:spPr>
      </p:pic>
      <p:pic>
        <p:nvPicPr>
          <p:cNvPr id="51" name="图片 50"/>
          <p:cNvPicPr>
            <a:picLocks noChangeAspect="1"/>
          </p:cNvPicPr>
          <p:nvPr/>
        </p:nvPicPr>
        <p:blipFill rotWithShape="1">
          <a:blip r:embed="rId7" cstate="print">
            <a:extLst>
              <a:ext uri="{28A0092B-C50C-407E-A947-70E740481C1C}">
                <a14:useLocalDpi xmlns:a14="http://schemas.microsoft.com/office/drawing/2010/main" val="0"/>
              </a:ext>
            </a:extLst>
          </a:blip>
          <a:srcRect l="20512" r="14999"/>
          <a:stretch>
            <a:fillRect/>
          </a:stretch>
        </p:blipFill>
        <p:spPr>
          <a:xfrm>
            <a:off x="6275706" y="4807523"/>
            <a:ext cx="2413000" cy="1584325"/>
          </a:xfrm>
          <a:prstGeom prst="snip2DiagRect">
            <a:avLst/>
          </a:prstGeom>
          <a:solidFill>
            <a:srgbClr val="FFFFFF">
              <a:shade val="85000"/>
            </a:srgbClr>
          </a:solidFill>
          <a:ln w="88900" cap="sq">
            <a:noFill/>
            <a:miter lim="800000"/>
            <a:headEnd/>
            <a:tailEnd/>
          </a:ln>
          <a:effectLst/>
        </p:spPr>
      </p:pic>
      <p:pic>
        <p:nvPicPr>
          <p:cNvPr id="1024" name="图片 1023"/>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b="12274"/>
          <a:stretch>
            <a:fillRect/>
          </a:stretch>
        </p:blipFill>
        <p:spPr>
          <a:xfrm flipH="1">
            <a:off x="3375978" y="5753099"/>
            <a:ext cx="1748790" cy="771525"/>
          </a:xfrm>
          <a:prstGeom prst="snip2DiagRect">
            <a:avLst/>
          </a:prstGeom>
          <a:solidFill>
            <a:srgbClr val="FFFFFF">
              <a:shade val="85000"/>
            </a:srgbClr>
          </a:solidFill>
          <a:ln w="88900" cap="sq">
            <a:noFill/>
            <a:miter lim="800000"/>
            <a:headEnd/>
            <a:tailEnd/>
          </a:ln>
          <a:effectLst/>
        </p:spPr>
      </p:pic>
      <p:pic>
        <p:nvPicPr>
          <p:cNvPr id="2052" name="Picture 4"/>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l="9161" t="9158" r="6466" b="24793"/>
          <a:stretch>
            <a:fillRect/>
          </a:stretch>
        </p:blipFill>
        <p:spPr bwMode="auto">
          <a:xfrm flipH="1">
            <a:off x="3368993" y="4652962"/>
            <a:ext cx="1755775" cy="755651"/>
          </a:xfrm>
          <a:prstGeom prst="snip2DiagRect">
            <a:avLst/>
          </a:prstGeom>
          <a:solidFill>
            <a:srgbClr val="FFFFFF">
              <a:shade val="85000"/>
            </a:srgbClr>
          </a:solidFill>
          <a:ln w="88900" cap="sq">
            <a:noFill/>
            <a:miter lim="800000"/>
            <a:headEnd/>
            <a:tailEnd/>
          </a:ln>
          <a:effectLst/>
        </p:spPr>
      </p:pic>
      <p:grpSp>
        <p:nvGrpSpPr>
          <p:cNvPr id="1034" name="组合 1033"/>
          <p:cNvGrpSpPr/>
          <p:nvPr/>
        </p:nvGrpSpPr>
        <p:grpSpPr>
          <a:xfrm>
            <a:off x="1416368" y="2257425"/>
            <a:ext cx="3708400" cy="815975"/>
            <a:chOff x="1416050" y="2257425"/>
            <a:chExt cx="3708400" cy="815975"/>
          </a:xfrm>
        </p:grpSpPr>
        <p:pic>
          <p:nvPicPr>
            <p:cNvPr id="1031" name="图片 1030"/>
            <p:cNvPicPr>
              <a:picLocks noChangeAspect="1"/>
            </p:cNvPicPr>
            <p:nvPr/>
          </p:nvPicPr>
          <p:blipFill rotWithShape="1">
            <a:blip r:embed="rId12" cstate="print">
              <a:extLst>
                <a:ext uri="{28A0092B-C50C-407E-A947-70E740481C1C}">
                  <a14:useLocalDpi xmlns:a14="http://schemas.microsoft.com/office/drawing/2010/main" val="0"/>
                </a:ext>
              </a:extLst>
            </a:blip>
            <a:srcRect t="16010" b="6712"/>
            <a:stretch>
              <a:fillRect/>
            </a:stretch>
          </p:blipFill>
          <p:spPr>
            <a:xfrm>
              <a:off x="1416050" y="2257425"/>
              <a:ext cx="3708400" cy="815975"/>
            </a:xfrm>
            <a:prstGeom prst="snip2DiagRect">
              <a:avLst/>
            </a:prstGeom>
            <a:solidFill>
              <a:srgbClr val="FFFFFF">
                <a:shade val="85000"/>
              </a:srgbClr>
            </a:solidFill>
            <a:ln w="88900" cap="sq">
              <a:noFill/>
              <a:miter lim="800000"/>
              <a:headEnd/>
              <a:tailEnd/>
            </a:ln>
            <a:effectLst/>
          </p:spPr>
        </p:pic>
        <p:sp>
          <p:nvSpPr>
            <p:cNvPr id="1033" name="矩形 1032"/>
            <p:cNvSpPr/>
            <p:nvPr/>
          </p:nvSpPr>
          <p:spPr>
            <a:xfrm>
              <a:off x="1666875" y="2257425"/>
              <a:ext cx="1195388" cy="147638"/>
            </a:xfrm>
            <a:prstGeom prst="rect">
              <a:avLst/>
            </a:prstGeom>
            <a:gradFill>
              <a:gsLst>
                <a:gs pos="0">
                  <a:srgbClr val="55A8DE"/>
                </a:gs>
                <a:gs pos="49000">
                  <a:srgbClr val="5DADE1"/>
                </a:gs>
                <a:gs pos="76000">
                  <a:srgbClr val="68B3E1"/>
                </a:gs>
                <a:gs pos="100000">
                  <a:srgbClr val="7EBFE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054" name="Picture 6"/>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rightnessContrast bright="40000"/>
                    </a14:imgEffect>
                  </a14:imgLayer>
                </a14:imgProps>
              </a:ext>
              <a:ext uri="{28A0092B-C50C-407E-A947-70E740481C1C}">
                <a14:useLocalDpi xmlns:a14="http://schemas.microsoft.com/office/drawing/2010/main" val="0"/>
              </a:ext>
            </a:extLst>
          </a:blip>
          <a:srcRect t="10176" b="10670"/>
          <a:stretch>
            <a:fillRect/>
          </a:stretch>
        </p:blipFill>
        <p:spPr bwMode="auto">
          <a:xfrm>
            <a:off x="1416368" y="3441699"/>
            <a:ext cx="3708400" cy="889001"/>
          </a:xfrm>
          <a:prstGeom prst="snip2DiagRect">
            <a:avLst/>
          </a:prstGeom>
          <a:solidFill>
            <a:srgbClr val="FFFFFF">
              <a:shade val="85000"/>
            </a:srgbClr>
          </a:solidFill>
          <a:ln w="88900" cap="sq">
            <a:noFill/>
            <a:miter lim="800000"/>
            <a:headEnd/>
            <a:tailEnd/>
          </a:ln>
          <a:effectLst/>
        </p:spPr>
      </p:pic>
      <p:sp>
        <p:nvSpPr>
          <p:cNvPr id="3" name="矩形 2"/>
          <p:cNvSpPr/>
          <p:nvPr>
            <p:custDataLst>
              <p:tags r:id="rId15"/>
            </p:custDataLst>
          </p:nvPr>
        </p:nvSpPr>
        <p:spPr>
          <a:xfrm>
            <a:off x="318" y="558800"/>
            <a:ext cx="12192000" cy="177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4277361" y="292100"/>
            <a:ext cx="3686175" cy="673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p:cNvSpPr txBox="1"/>
          <p:nvPr/>
        </p:nvSpPr>
        <p:spPr>
          <a:xfrm>
            <a:off x="4389928" y="391934"/>
            <a:ext cx="3413413" cy="521970"/>
          </a:xfrm>
          <a:prstGeom prst="rect">
            <a:avLst/>
          </a:prstGeom>
          <a:noFill/>
        </p:spPr>
        <p:txBody>
          <a:bodyPr wrap="square">
            <a:spAutoFit/>
          </a:bodyPr>
          <a:lstStyle/>
          <a:p>
            <a:pPr algn="ctr"/>
            <a:r>
              <a:rPr lang="en-US" altLang="zh-CN" sz="2800" b="1" kern="100" dirty="0">
                <a:latin typeface="微软雅黑" pitchFamily="34" charset="-122"/>
                <a:ea typeface="微软雅黑" pitchFamily="34" charset="-122"/>
                <a:cs typeface="仿宋_GB2312" pitchFamily="49" charset="-122"/>
              </a:rPr>
              <a:t>2023</a:t>
            </a:r>
            <a:r>
              <a:rPr lang="zh-CN" altLang="en-US" sz="2800" b="1" kern="100" dirty="0">
                <a:effectLst/>
                <a:latin typeface="微软雅黑" pitchFamily="34" charset="-122"/>
                <a:ea typeface="微软雅黑" pitchFamily="34" charset="-122"/>
                <a:cs typeface="仿宋_GB2312" pitchFamily="49" charset="-122"/>
              </a:rPr>
              <a:t>年重点工作</a:t>
            </a:r>
            <a:endParaRPr lang="zh-CN" altLang="en-US" sz="2800" b="1" dirty="0">
              <a:latin typeface="微软雅黑" pitchFamily="34" charset="-122"/>
              <a:ea typeface="微软雅黑" pitchFamily="34" charset="-122"/>
            </a:endParaRPr>
          </a:p>
        </p:txBody>
      </p:sp>
    </p:spTree>
    <p:custDataLst>
      <p:tags r:id="rId16"/>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矩形 123"/>
          <p:cNvSpPr/>
          <p:nvPr/>
        </p:nvSpPr>
        <p:spPr>
          <a:xfrm>
            <a:off x="6096318" y="0"/>
            <a:ext cx="6096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矩形 126"/>
          <p:cNvSpPr/>
          <p:nvPr/>
        </p:nvSpPr>
        <p:spPr>
          <a:xfrm>
            <a:off x="318" y="609600"/>
            <a:ext cx="12192000" cy="177800"/>
          </a:xfrm>
          <a:prstGeom prst="rect">
            <a:avLst/>
          </a:prstGeom>
          <a:solidFill>
            <a:srgbClr val="F1C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3" name="组合 92"/>
          <p:cNvGrpSpPr/>
          <p:nvPr/>
        </p:nvGrpSpPr>
        <p:grpSpPr>
          <a:xfrm>
            <a:off x="246374" y="1177295"/>
            <a:ext cx="11816715" cy="5077931"/>
            <a:chOff x="246056" y="1177295"/>
            <a:chExt cx="11816715" cy="5077931"/>
          </a:xfrm>
        </p:grpSpPr>
        <p:grpSp>
          <p:nvGrpSpPr>
            <p:cNvPr id="74" name="组合 73"/>
            <p:cNvGrpSpPr/>
            <p:nvPr/>
          </p:nvGrpSpPr>
          <p:grpSpPr>
            <a:xfrm>
              <a:off x="553836" y="1238851"/>
              <a:ext cx="11464290" cy="4926330"/>
              <a:chOff x="553836" y="1238851"/>
              <a:chExt cx="11464290" cy="4926330"/>
            </a:xfrm>
          </p:grpSpPr>
          <p:sp>
            <p:nvSpPr>
              <p:cNvPr id="14" name="任意多边形: 形状 13"/>
              <p:cNvSpPr/>
              <p:nvPr/>
            </p:nvSpPr>
            <p:spPr>
              <a:xfrm>
                <a:off x="553836" y="1238851"/>
                <a:ext cx="11463655" cy="492760"/>
              </a:xfrm>
              <a:custGeom>
                <a:avLst/>
                <a:gdLst>
                  <a:gd name="connsiteX0" fmla="*/ 0 w 11193441"/>
                  <a:gd name="connsiteY0" fmla="*/ 0 h 492448"/>
                  <a:gd name="connsiteX1" fmla="*/ 11193441 w 11193441"/>
                  <a:gd name="connsiteY1" fmla="*/ 0 h 492448"/>
                  <a:gd name="connsiteX2" fmla="*/ 11193441 w 11193441"/>
                  <a:gd name="connsiteY2" fmla="*/ 492448 h 492448"/>
                  <a:gd name="connsiteX3" fmla="*/ 0 w 11193441"/>
                  <a:gd name="connsiteY3" fmla="*/ 492448 h 492448"/>
                  <a:gd name="connsiteX4" fmla="*/ 0 w 11193441"/>
                  <a:gd name="connsiteY4" fmla="*/ 0 h 49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3441" h="492448">
                    <a:moveTo>
                      <a:pt x="0" y="0"/>
                    </a:moveTo>
                    <a:lnTo>
                      <a:pt x="11193441" y="0"/>
                    </a:lnTo>
                    <a:lnTo>
                      <a:pt x="11193441" y="492448"/>
                    </a:lnTo>
                    <a:lnTo>
                      <a:pt x="0" y="492448"/>
                    </a:lnTo>
                    <a:lnTo>
                      <a:pt x="0" y="0"/>
                    </a:lnTo>
                    <a:close/>
                  </a:path>
                </a:pathLst>
              </a:custGeom>
              <a:solidFill>
                <a:srgbClr val="F6EFE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0881" tIns="58420" rIns="58420" bIns="58420" numCol="1" spcCol="1270" anchor="ctr" anchorCtr="0">
                <a:noAutofit/>
              </a:bodyPr>
              <a:lstStyle/>
              <a:p>
                <a:pPr marL="0" lvl="0" indent="0" algn="l" defTabSz="1022350">
                  <a:lnSpc>
                    <a:spcPct val="90000"/>
                  </a:lnSpc>
                  <a:spcBef>
                    <a:spcPct val="0"/>
                  </a:spcBef>
                  <a:spcAft>
                    <a:spcPct val="35000"/>
                  </a:spcAft>
                  <a:buNone/>
                </a:pPr>
                <a:endParaRPr lang="zh-CN" altLang="en-US" sz="2400" kern="1200"/>
              </a:p>
            </p:txBody>
          </p:sp>
          <p:sp>
            <p:nvSpPr>
              <p:cNvPr id="17" name="任意多边形: 形状 16"/>
              <p:cNvSpPr/>
              <p:nvPr/>
            </p:nvSpPr>
            <p:spPr>
              <a:xfrm>
                <a:off x="999606" y="1977991"/>
                <a:ext cx="11017885" cy="492760"/>
              </a:xfrm>
              <a:custGeom>
                <a:avLst/>
                <a:gdLst>
                  <a:gd name="connsiteX0" fmla="*/ 0 w 10747485"/>
                  <a:gd name="connsiteY0" fmla="*/ 0 h 492448"/>
                  <a:gd name="connsiteX1" fmla="*/ 10747485 w 10747485"/>
                  <a:gd name="connsiteY1" fmla="*/ 0 h 492448"/>
                  <a:gd name="connsiteX2" fmla="*/ 10747485 w 10747485"/>
                  <a:gd name="connsiteY2" fmla="*/ 492448 h 492448"/>
                  <a:gd name="connsiteX3" fmla="*/ 0 w 10747485"/>
                  <a:gd name="connsiteY3" fmla="*/ 492448 h 492448"/>
                  <a:gd name="connsiteX4" fmla="*/ 0 w 10747485"/>
                  <a:gd name="connsiteY4" fmla="*/ 0 h 49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7485" h="492448">
                    <a:moveTo>
                      <a:pt x="0" y="0"/>
                    </a:moveTo>
                    <a:lnTo>
                      <a:pt x="10747485" y="0"/>
                    </a:lnTo>
                    <a:lnTo>
                      <a:pt x="10747485" y="492448"/>
                    </a:lnTo>
                    <a:lnTo>
                      <a:pt x="0" y="492448"/>
                    </a:lnTo>
                    <a:lnTo>
                      <a:pt x="0" y="0"/>
                    </a:lnTo>
                    <a:close/>
                  </a:path>
                </a:pathLst>
              </a:custGeom>
              <a:solidFill>
                <a:srgbClr val="F6EFE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0881" tIns="58420" rIns="58420" bIns="58420" numCol="1" spcCol="1270" anchor="ctr" anchorCtr="0">
                <a:noAutofit/>
              </a:bodyPr>
              <a:lstStyle/>
              <a:p>
                <a:pPr marL="0" lvl="0" indent="0" algn="l" defTabSz="1022350">
                  <a:lnSpc>
                    <a:spcPct val="90000"/>
                  </a:lnSpc>
                  <a:spcBef>
                    <a:spcPct val="0"/>
                  </a:spcBef>
                  <a:spcAft>
                    <a:spcPct val="35000"/>
                  </a:spcAft>
                  <a:buNone/>
                </a:pPr>
                <a:endParaRPr lang="zh-CN" altLang="en-US" sz="2400" kern="1200"/>
              </a:p>
            </p:txBody>
          </p:sp>
          <p:sp>
            <p:nvSpPr>
              <p:cNvPr id="22" name="任意多边形: 形状 21"/>
              <p:cNvSpPr/>
              <p:nvPr/>
            </p:nvSpPr>
            <p:spPr>
              <a:xfrm>
                <a:off x="1244081" y="2716496"/>
                <a:ext cx="10774045" cy="492760"/>
              </a:xfrm>
              <a:custGeom>
                <a:avLst/>
                <a:gdLst>
                  <a:gd name="connsiteX0" fmla="*/ 0 w 10503103"/>
                  <a:gd name="connsiteY0" fmla="*/ 0 h 492448"/>
                  <a:gd name="connsiteX1" fmla="*/ 10503103 w 10503103"/>
                  <a:gd name="connsiteY1" fmla="*/ 0 h 492448"/>
                  <a:gd name="connsiteX2" fmla="*/ 10503103 w 10503103"/>
                  <a:gd name="connsiteY2" fmla="*/ 492448 h 492448"/>
                  <a:gd name="connsiteX3" fmla="*/ 0 w 10503103"/>
                  <a:gd name="connsiteY3" fmla="*/ 492448 h 492448"/>
                  <a:gd name="connsiteX4" fmla="*/ 0 w 10503103"/>
                  <a:gd name="connsiteY4" fmla="*/ 0 h 49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03103" h="492448">
                    <a:moveTo>
                      <a:pt x="0" y="0"/>
                    </a:moveTo>
                    <a:lnTo>
                      <a:pt x="10503103" y="0"/>
                    </a:lnTo>
                    <a:lnTo>
                      <a:pt x="10503103" y="492448"/>
                    </a:lnTo>
                    <a:lnTo>
                      <a:pt x="0" y="492448"/>
                    </a:lnTo>
                    <a:lnTo>
                      <a:pt x="0" y="0"/>
                    </a:lnTo>
                    <a:close/>
                  </a:path>
                </a:pathLst>
              </a:custGeom>
              <a:solidFill>
                <a:srgbClr val="F6EFE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0881" tIns="58420" rIns="58420" bIns="58420" numCol="1" spcCol="1270" anchor="ctr" anchorCtr="0">
                <a:noAutofit/>
              </a:bodyPr>
              <a:lstStyle/>
              <a:p>
                <a:pPr marL="0" lvl="0" indent="0" algn="l" defTabSz="1022350">
                  <a:lnSpc>
                    <a:spcPct val="90000"/>
                  </a:lnSpc>
                  <a:spcBef>
                    <a:spcPct val="0"/>
                  </a:spcBef>
                  <a:spcAft>
                    <a:spcPct val="35000"/>
                  </a:spcAft>
                  <a:buNone/>
                </a:pPr>
                <a:endParaRPr lang="zh-CN" altLang="en-US" sz="2400" kern="1200"/>
              </a:p>
            </p:txBody>
          </p:sp>
          <p:sp>
            <p:nvSpPr>
              <p:cNvPr id="27" name="任意多边形: 形状 26"/>
              <p:cNvSpPr/>
              <p:nvPr/>
            </p:nvSpPr>
            <p:spPr>
              <a:xfrm>
                <a:off x="1322186" y="3455636"/>
                <a:ext cx="10695305" cy="492760"/>
              </a:xfrm>
              <a:custGeom>
                <a:avLst/>
                <a:gdLst>
                  <a:gd name="connsiteX0" fmla="*/ 0 w 10425074"/>
                  <a:gd name="connsiteY0" fmla="*/ 0 h 492448"/>
                  <a:gd name="connsiteX1" fmla="*/ 10425074 w 10425074"/>
                  <a:gd name="connsiteY1" fmla="*/ 0 h 492448"/>
                  <a:gd name="connsiteX2" fmla="*/ 10425074 w 10425074"/>
                  <a:gd name="connsiteY2" fmla="*/ 492448 h 492448"/>
                  <a:gd name="connsiteX3" fmla="*/ 0 w 10425074"/>
                  <a:gd name="connsiteY3" fmla="*/ 492448 h 492448"/>
                  <a:gd name="connsiteX4" fmla="*/ 0 w 10425074"/>
                  <a:gd name="connsiteY4" fmla="*/ 0 h 49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5074" h="492448">
                    <a:moveTo>
                      <a:pt x="0" y="0"/>
                    </a:moveTo>
                    <a:lnTo>
                      <a:pt x="10425074" y="0"/>
                    </a:lnTo>
                    <a:lnTo>
                      <a:pt x="10425074" y="492448"/>
                    </a:lnTo>
                    <a:lnTo>
                      <a:pt x="0" y="492448"/>
                    </a:lnTo>
                    <a:lnTo>
                      <a:pt x="0" y="0"/>
                    </a:lnTo>
                    <a:close/>
                  </a:path>
                </a:pathLst>
              </a:custGeom>
              <a:solidFill>
                <a:srgbClr val="F6EFE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0881" tIns="58420" rIns="58420" bIns="58420" numCol="1" spcCol="1270" anchor="ctr" anchorCtr="0">
                <a:noAutofit/>
              </a:bodyPr>
              <a:lstStyle/>
              <a:p>
                <a:pPr marL="0" lvl="0" indent="0" algn="l" defTabSz="1022350">
                  <a:lnSpc>
                    <a:spcPct val="90000"/>
                  </a:lnSpc>
                  <a:spcBef>
                    <a:spcPct val="0"/>
                  </a:spcBef>
                  <a:spcAft>
                    <a:spcPct val="35000"/>
                  </a:spcAft>
                  <a:buNone/>
                </a:pPr>
                <a:endParaRPr lang="zh-CN" altLang="en-US" sz="2400" kern="1200"/>
              </a:p>
            </p:txBody>
          </p:sp>
          <p:sp>
            <p:nvSpPr>
              <p:cNvPr id="29" name="任意多边形: 形状 28"/>
              <p:cNvSpPr/>
              <p:nvPr/>
            </p:nvSpPr>
            <p:spPr>
              <a:xfrm>
                <a:off x="1244175" y="4194734"/>
                <a:ext cx="10773654" cy="492448"/>
              </a:xfrm>
              <a:custGeom>
                <a:avLst/>
                <a:gdLst>
                  <a:gd name="connsiteX0" fmla="*/ 0 w 10503103"/>
                  <a:gd name="connsiteY0" fmla="*/ 0 h 492448"/>
                  <a:gd name="connsiteX1" fmla="*/ 10503103 w 10503103"/>
                  <a:gd name="connsiteY1" fmla="*/ 0 h 492448"/>
                  <a:gd name="connsiteX2" fmla="*/ 10503103 w 10503103"/>
                  <a:gd name="connsiteY2" fmla="*/ 492448 h 492448"/>
                  <a:gd name="connsiteX3" fmla="*/ 0 w 10503103"/>
                  <a:gd name="connsiteY3" fmla="*/ 492448 h 492448"/>
                  <a:gd name="connsiteX4" fmla="*/ 0 w 10503103"/>
                  <a:gd name="connsiteY4" fmla="*/ 0 h 49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03103" h="492448">
                    <a:moveTo>
                      <a:pt x="0" y="0"/>
                    </a:moveTo>
                    <a:lnTo>
                      <a:pt x="10503103" y="0"/>
                    </a:lnTo>
                    <a:lnTo>
                      <a:pt x="10503103" y="492448"/>
                    </a:lnTo>
                    <a:lnTo>
                      <a:pt x="0" y="492448"/>
                    </a:lnTo>
                    <a:lnTo>
                      <a:pt x="0" y="0"/>
                    </a:lnTo>
                    <a:close/>
                  </a:path>
                </a:pathLst>
              </a:custGeom>
              <a:solidFill>
                <a:srgbClr val="F6EFE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0881" tIns="58420" rIns="58420" bIns="58420" numCol="1" spcCol="1270" anchor="ctr" anchorCtr="0">
                <a:noAutofit/>
              </a:bodyPr>
              <a:lstStyle/>
              <a:p>
                <a:pPr marL="0" lvl="0" indent="0" algn="l" defTabSz="1022350">
                  <a:lnSpc>
                    <a:spcPct val="90000"/>
                  </a:lnSpc>
                  <a:spcBef>
                    <a:spcPct val="0"/>
                  </a:spcBef>
                  <a:spcAft>
                    <a:spcPct val="35000"/>
                  </a:spcAft>
                  <a:buNone/>
                </a:pPr>
                <a:endParaRPr lang="zh-CN" altLang="en-US" sz="2400" kern="1200"/>
              </a:p>
            </p:txBody>
          </p:sp>
          <p:sp>
            <p:nvSpPr>
              <p:cNvPr id="49" name="任意多边形: 形状 48"/>
              <p:cNvSpPr/>
              <p:nvPr/>
            </p:nvSpPr>
            <p:spPr>
              <a:xfrm>
                <a:off x="553836" y="5672421"/>
                <a:ext cx="11464290" cy="492760"/>
              </a:xfrm>
              <a:custGeom>
                <a:avLst/>
                <a:gdLst>
                  <a:gd name="connsiteX0" fmla="*/ 0 w 11193441"/>
                  <a:gd name="connsiteY0" fmla="*/ 0 h 492448"/>
                  <a:gd name="connsiteX1" fmla="*/ 11193441 w 11193441"/>
                  <a:gd name="connsiteY1" fmla="*/ 0 h 492448"/>
                  <a:gd name="connsiteX2" fmla="*/ 11193441 w 11193441"/>
                  <a:gd name="connsiteY2" fmla="*/ 492448 h 492448"/>
                  <a:gd name="connsiteX3" fmla="*/ 0 w 11193441"/>
                  <a:gd name="connsiteY3" fmla="*/ 492448 h 492448"/>
                  <a:gd name="connsiteX4" fmla="*/ 0 w 11193441"/>
                  <a:gd name="connsiteY4" fmla="*/ 0 h 49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3441" h="492448">
                    <a:moveTo>
                      <a:pt x="0" y="0"/>
                    </a:moveTo>
                    <a:lnTo>
                      <a:pt x="11193441" y="0"/>
                    </a:lnTo>
                    <a:lnTo>
                      <a:pt x="11193441" y="492448"/>
                    </a:lnTo>
                    <a:lnTo>
                      <a:pt x="0" y="492448"/>
                    </a:lnTo>
                    <a:lnTo>
                      <a:pt x="0" y="0"/>
                    </a:lnTo>
                    <a:close/>
                  </a:path>
                </a:pathLst>
              </a:custGeom>
              <a:solidFill>
                <a:srgbClr val="F6EFE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0881" tIns="58420" rIns="58420" bIns="58420" numCol="1" spcCol="1270" anchor="ctr" anchorCtr="0">
                <a:noAutofit/>
              </a:bodyPr>
              <a:lstStyle/>
              <a:p>
                <a:pPr marL="0" lvl="0" indent="0" algn="l" defTabSz="1022350">
                  <a:lnSpc>
                    <a:spcPct val="90000"/>
                  </a:lnSpc>
                  <a:spcBef>
                    <a:spcPct val="0"/>
                  </a:spcBef>
                  <a:spcAft>
                    <a:spcPct val="35000"/>
                  </a:spcAft>
                  <a:buNone/>
                </a:pPr>
                <a:endParaRPr lang="zh-CN" altLang="en-US" sz="2400" kern="1200"/>
              </a:p>
            </p:txBody>
          </p:sp>
        </p:grpSp>
        <p:sp>
          <p:nvSpPr>
            <p:cNvPr id="16" name="椭圆 15"/>
            <p:cNvSpPr/>
            <p:nvPr/>
          </p:nvSpPr>
          <p:spPr>
            <a:xfrm>
              <a:off x="246056" y="1177295"/>
              <a:ext cx="615560" cy="615560"/>
            </a:xfrm>
            <a:prstGeom prst="ellipse">
              <a:avLst/>
            </a:prstGeom>
            <a:solidFill>
              <a:srgbClr val="F7CEB3"/>
            </a:solidFill>
            <a:ln>
              <a:solidFill>
                <a:schemeClr val="bg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9" name="椭圆 18"/>
            <p:cNvSpPr/>
            <p:nvPr/>
          </p:nvSpPr>
          <p:spPr>
            <a:xfrm>
              <a:off x="692012" y="1916401"/>
              <a:ext cx="615560" cy="615560"/>
            </a:xfrm>
            <a:prstGeom prst="ellipse">
              <a:avLst/>
            </a:prstGeom>
            <a:solidFill>
              <a:srgbClr val="F7CEB3"/>
            </a:solidFill>
            <a:ln>
              <a:solidFill>
                <a:schemeClr val="bg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4" name="椭圆 23"/>
            <p:cNvSpPr/>
            <p:nvPr/>
          </p:nvSpPr>
          <p:spPr>
            <a:xfrm>
              <a:off x="936394" y="2654966"/>
              <a:ext cx="615560" cy="615560"/>
            </a:xfrm>
            <a:prstGeom prst="ellipse">
              <a:avLst/>
            </a:prstGeom>
            <a:solidFill>
              <a:srgbClr val="F7CEB3"/>
            </a:solidFill>
            <a:ln>
              <a:solidFill>
                <a:schemeClr val="bg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8" name="椭圆 27"/>
            <p:cNvSpPr/>
            <p:nvPr/>
          </p:nvSpPr>
          <p:spPr>
            <a:xfrm>
              <a:off x="1014423" y="3394072"/>
              <a:ext cx="615560" cy="615560"/>
            </a:xfrm>
            <a:prstGeom prst="ellipse">
              <a:avLst/>
            </a:prstGeom>
            <a:solidFill>
              <a:srgbClr val="F7CEB3"/>
            </a:solidFill>
            <a:ln>
              <a:solidFill>
                <a:schemeClr val="bg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6" name="椭圆 45"/>
            <p:cNvSpPr/>
            <p:nvPr/>
          </p:nvSpPr>
          <p:spPr>
            <a:xfrm>
              <a:off x="936394" y="4133178"/>
              <a:ext cx="615560" cy="615560"/>
            </a:xfrm>
            <a:prstGeom prst="ellipse">
              <a:avLst/>
            </a:prstGeom>
            <a:solidFill>
              <a:srgbClr val="F7CEB3"/>
            </a:solidFill>
            <a:ln>
              <a:solidFill>
                <a:schemeClr val="bg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7" name="任意多边形: 形状 46"/>
            <p:cNvSpPr/>
            <p:nvPr/>
          </p:nvSpPr>
          <p:spPr>
            <a:xfrm>
              <a:off x="999792" y="4933298"/>
              <a:ext cx="11018037" cy="492448"/>
            </a:xfrm>
            <a:custGeom>
              <a:avLst/>
              <a:gdLst>
                <a:gd name="connsiteX0" fmla="*/ 0 w 10747485"/>
                <a:gd name="connsiteY0" fmla="*/ 0 h 492448"/>
                <a:gd name="connsiteX1" fmla="*/ 10747485 w 10747485"/>
                <a:gd name="connsiteY1" fmla="*/ 0 h 492448"/>
                <a:gd name="connsiteX2" fmla="*/ 10747485 w 10747485"/>
                <a:gd name="connsiteY2" fmla="*/ 492448 h 492448"/>
                <a:gd name="connsiteX3" fmla="*/ 0 w 10747485"/>
                <a:gd name="connsiteY3" fmla="*/ 492448 h 492448"/>
                <a:gd name="connsiteX4" fmla="*/ 0 w 10747485"/>
                <a:gd name="connsiteY4" fmla="*/ 0 h 49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7485" h="492448">
                  <a:moveTo>
                    <a:pt x="0" y="0"/>
                  </a:moveTo>
                  <a:lnTo>
                    <a:pt x="10747485" y="0"/>
                  </a:lnTo>
                  <a:lnTo>
                    <a:pt x="10747485" y="492448"/>
                  </a:lnTo>
                  <a:lnTo>
                    <a:pt x="0" y="492448"/>
                  </a:lnTo>
                  <a:lnTo>
                    <a:pt x="0" y="0"/>
                  </a:lnTo>
                  <a:close/>
                </a:path>
              </a:pathLst>
            </a:custGeom>
            <a:solidFill>
              <a:srgbClr val="F6EFE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0881" tIns="58420" rIns="58420" bIns="58420" numCol="1" spcCol="1270" anchor="ctr" anchorCtr="0">
              <a:noAutofit/>
            </a:bodyPr>
            <a:lstStyle/>
            <a:p>
              <a:pPr marL="0" lvl="0" indent="0" algn="l" defTabSz="1022350">
                <a:lnSpc>
                  <a:spcPct val="90000"/>
                </a:lnSpc>
                <a:spcBef>
                  <a:spcPct val="0"/>
                </a:spcBef>
                <a:spcAft>
                  <a:spcPct val="35000"/>
                </a:spcAft>
                <a:buNone/>
              </a:pPr>
              <a:endParaRPr lang="zh-CN" altLang="en-US" sz="2400" kern="1200"/>
            </a:p>
          </p:txBody>
        </p:sp>
        <p:sp>
          <p:nvSpPr>
            <p:cNvPr id="48" name="椭圆 47"/>
            <p:cNvSpPr/>
            <p:nvPr/>
          </p:nvSpPr>
          <p:spPr>
            <a:xfrm>
              <a:off x="692012" y="4871742"/>
              <a:ext cx="615560" cy="615560"/>
            </a:xfrm>
            <a:prstGeom prst="ellipse">
              <a:avLst/>
            </a:prstGeom>
            <a:solidFill>
              <a:srgbClr val="F7CEB3"/>
            </a:solidFill>
            <a:ln>
              <a:solidFill>
                <a:schemeClr val="bg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0" name="椭圆 49"/>
            <p:cNvSpPr/>
            <p:nvPr/>
          </p:nvSpPr>
          <p:spPr>
            <a:xfrm>
              <a:off x="246056" y="5610848"/>
              <a:ext cx="615560" cy="615560"/>
            </a:xfrm>
            <a:prstGeom prst="ellipse">
              <a:avLst/>
            </a:prstGeom>
            <a:solidFill>
              <a:srgbClr val="F7CEB3"/>
            </a:solidFill>
            <a:ln>
              <a:solidFill>
                <a:schemeClr val="bg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7" name="文本框 56"/>
            <p:cNvSpPr txBox="1"/>
            <p:nvPr/>
          </p:nvSpPr>
          <p:spPr>
            <a:xfrm>
              <a:off x="758172" y="2027668"/>
              <a:ext cx="509797" cy="521970"/>
            </a:xfrm>
            <a:prstGeom prst="rect">
              <a:avLst/>
            </a:prstGeom>
            <a:noFill/>
          </p:spPr>
          <p:txBody>
            <a:bodyPr wrap="square">
              <a:spAutoFit/>
            </a:bodyPr>
            <a:lstStyle/>
            <a:p>
              <a:pPr algn="ctr"/>
              <a:r>
                <a:rPr lang="en-US" altLang="zh-CN" sz="2800" b="1" kern="100" dirty="0">
                  <a:solidFill>
                    <a:srgbClr val="CC0011"/>
                  </a:solidFill>
                  <a:latin typeface="AdLib WGL4 BT" panose="04040805040B02020603" pitchFamily="82" charset="0"/>
                  <a:ea typeface="微软雅黑" pitchFamily="34" charset="-122"/>
                </a:rPr>
                <a:t>2</a:t>
              </a:r>
              <a:endParaRPr lang="en-US" altLang="zh-CN" sz="2800" b="1" kern="100" dirty="0">
                <a:solidFill>
                  <a:srgbClr val="CC0011"/>
                </a:solidFill>
                <a:latin typeface="AdLib WGL4 BT" panose="04040805040B02020603" pitchFamily="82" charset="0"/>
                <a:ea typeface="微软雅黑" pitchFamily="34" charset="-122"/>
              </a:endParaRPr>
            </a:p>
          </p:txBody>
        </p:sp>
        <p:sp>
          <p:nvSpPr>
            <p:cNvPr id="58" name="文本框 57"/>
            <p:cNvSpPr txBox="1"/>
            <p:nvPr/>
          </p:nvSpPr>
          <p:spPr>
            <a:xfrm>
              <a:off x="323485" y="1295713"/>
              <a:ext cx="509797" cy="521970"/>
            </a:xfrm>
            <a:prstGeom prst="rect">
              <a:avLst/>
            </a:prstGeom>
            <a:noFill/>
          </p:spPr>
          <p:txBody>
            <a:bodyPr wrap="square">
              <a:spAutoFit/>
            </a:bodyPr>
            <a:lstStyle/>
            <a:p>
              <a:pPr algn="ctr"/>
              <a:r>
                <a:rPr lang="en-US" altLang="zh-CN" sz="2800" b="1" kern="100" dirty="0">
                  <a:solidFill>
                    <a:srgbClr val="CC0011"/>
                  </a:solidFill>
                  <a:latin typeface="AdLib WGL4 BT" panose="04040805040B02020603" pitchFamily="82" charset="0"/>
                  <a:ea typeface="微软雅黑" pitchFamily="34" charset="-122"/>
                </a:rPr>
                <a:t>1</a:t>
              </a:r>
              <a:endParaRPr lang="en-US" altLang="zh-CN" sz="2800" b="1" kern="100" dirty="0">
                <a:solidFill>
                  <a:srgbClr val="CC0011"/>
                </a:solidFill>
                <a:latin typeface="AdLib WGL4 BT" panose="04040805040B02020603" pitchFamily="82" charset="0"/>
                <a:ea typeface="微软雅黑" pitchFamily="34" charset="-122"/>
              </a:endParaRPr>
            </a:p>
          </p:txBody>
        </p:sp>
        <p:sp>
          <p:nvSpPr>
            <p:cNvPr id="59" name="文本框 58"/>
            <p:cNvSpPr txBox="1"/>
            <p:nvPr/>
          </p:nvSpPr>
          <p:spPr>
            <a:xfrm>
              <a:off x="983348" y="2747595"/>
              <a:ext cx="509797" cy="521970"/>
            </a:xfrm>
            <a:prstGeom prst="rect">
              <a:avLst/>
            </a:prstGeom>
            <a:noFill/>
          </p:spPr>
          <p:txBody>
            <a:bodyPr wrap="square">
              <a:spAutoFit/>
            </a:bodyPr>
            <a:lstStyle/>
            <a:p>
              <a:pPr algn="ctr"/>
              <a:r>
                <a:rPr lang="en-US" altLang="zh-CN" sz="2800" b="1" kern="100" dirty="0">
                  <a:solidFill>
                    <a:srgbClr val="CC0011"/>
                  </a:solidFill>
                  <a:latin typeface="AdLib WGL4 BT" panose="04040805040B02020603" pitchFamily="82" charset="0"/>
                  <a:ea typeface="微软雅黑" pitchFamily="34" charset="-122"/>
                </a:rPr>
                <a:t>3</a:t>
              </a:r>
              <a:endParaRPr lang="en-US" altLang="zh-CN" sz="2800" b="1" kern="100" dirty="0">
                <a:solidFill>
                  <a:srgbClr val="CC0011"/>
                </a:solidFill>
                <a:latin typeface="AdLib WGL4 BT" panose="04040805040B02020603" pitchFamily="82" charset="0"/>
                <a:ea typeface="微软雅黑" pitchFamily="34" charset="-122"/>
              </a:endParaRPr>
            </a:p>
          </p:txBody>
        </p:sp>
        <p:sp>
          <p:nvSpPr>
            <p:cNvPr id="60" name="文本框 59"/>
            <p:cNvSpPr txBox="1"/>
            <p:nvPr/>
          </p:nvSpPr>
          <p:spPr>
            <a:xfrm>
              <a:off x="1041076" y="3480443"/>
              <a:ext cx="509797" cy="521970"/>
            </a:xfrm>
            <a:prstGeom prst="rect">
              <a:avLst/>
            </a:prstGeom>
            <a:noFill/>
          </p:spPr>
          <p:txBody>
            <a:bodyPr wrap="square">
              <a:spAutoFit/>
            </a:bodyPr>
            <a:lstStyle/>
            <a:p>
              <a:pPr algn="ctr"/>
              <a:r>
                <a:rPr lang="en-US" altLang="zh-CN" sz="2800" b="1" kern="100" dirty="0">
                  <a:solidFill>
                    <a:srgbClr val="CC0011"/>
                  </a:solidFill>
                  <a:latin typeface="AdLib WGL4 BT" panose="04040805040B02020603" pitchFamily="82" charset="0"/>
                  <a:ea typeface="微软雅黑" pitchFamily="34" charset="-122"/>
                </a:rPr>
                <a:t>4</a:t>
              </a:r>
              <a:endParaRPr lang="en-US" altLang="zh-CN" sz="2800" b="1" kern="100" dirty="0">
                <a:solidFill>
                  <a:srgbClr val="CC0011"/>
                </a:solidFill>
                <a:latin typeface="AdLib WGL4 BT" panose="04040805040B02020603" pitchFamily="82" charset="0"/>
                <a:ea typeface="微软雅黑" pitchFamily="34" charset="-122"/>
              </a:endParaRPr>
            </a:p>
          </p:txBody>
        </p:sp>
        <p:sp>
          <p:nvSpPr>
            <p:cNvPr id="61" name="文本框 60"/>
            <p:cNvSpPr txBox="1"/>
            <p:nvPr/>
          </p:nvSpPr>
          <p:spPr>
            <a:xfrm>
              <a:off x="982772" y="4223682"/>
              <a:ext cx="509797" cy="521970"/>
            </a:xfrm>
            <a:prstGeom prst="rect">
              <a:avLst/>
            </a:prstGeom>
            <a:noFill/>
          </p:spPr>
          <p:txBody>
            <a:bodyPr wrap="square">
              <a:spAutoFit/>
            </a:bodyPr>
            <a:lstStyle/>
            <a:p>
              <a:pPr algn="ctr"/>
              <a:r>
                <a:rPr lang="en-US" altLang="zh-CN" sz="2800" b="1" kern="100" dirty="0">
                  <a:solidFill>
                    <a:srgbClr val="CC0011"/>
                  </a:solidFill>
                  <a:latin typeface="AdLib WGL4 BT" panose="04040805040B02020603" pitchFamily="82" charset="0"/>
                  <a:ea typeface="微软雅黑" pitchFamily="34" charset="-122"/>
                </a:rPr>
                <a:t>5</a:t>
              </a:r>
              <a:endParaRPr lang="en-US" altLang="zh-CN" sz="2800" b="1" kern="100" dirty="0">
                <a:solidFill>
                  <a:srgbClr val="CC0011"/>
                </a:solidFill>
                <a:latin typeface="AdLib WGL4 BT" panose="04040805040B02020603" pitchFamily="82" charset="0"/>
                <a:ea typeface="微软雅黑" pitchFamily="34" charset="-122"/>
              </a:endParaRPr>
            </a:p>
          </p:txBody>
        </p:sp>
        <p:sp>
          <p:nvSpPr>
            <p:cNvPr id="62" name="文本框 61"/>
            <p:cNvSpPr txBox="1"/>
            <p:nvPr/>
          </p:nvSpPr>
          <p:spPr>
            <a:xfrm>
              <a:off x="754708" y="4940013"/>
              <a:ext cx="509797" cy="521970"/>
            </a:xfrm>
            <a:prstGeom prst="rect">
              <a:avLst/>
            </a:prstGeom>
            <a:noFill/>
          </p:spPr>
          <p:txBody>
            <a:bodyPr wrap="square">
              <a:spAutoFit/>
            </a:bodyPr>
            <a:lstStyle/>
            <a:p>
              <a:pPr algn="ctr"/>
              <a:r>
                <a:rPr lang="en-US" altLang="zh-CN" sz="2800" b="1" kern="100" dirty="0">
                  <a:solidFill>
                    <a:srgbClr val="CC0011"/>
                  </a:solidFill>
                  <a:latin typeface="AdLib WGL4 BT" panose="04040805040B02020603" pitchFamily="82" charset="0"/>
                  <a:ea typeface="微软雅黑" pitchFamily="34" charset="-122"/>
                </a:rPr>
                <a:t>6</a:t>
              </a:r>
              <a:endParaRPr lang="en-US" altLang="zh-CN" sz="2800" b="1" kern="100" dirty="0">
                <a:solidFill>
                  <a:srgbClr val="CC0011"/>
                </a:solidFill>
                <a:latin typeface="AdLib WGL4 BT" panose="04040805040B02020603" pitchFamily="82" charset="0"/>
                <a:ea typeface="微软雅黑" pitchFamily="34" charset="-122"/>
              </a:endParaRPr>
            </a:p>
          </p:txBody>
        </p:sp>
        <p:sp>
          <p:nvSpPr>
            <p:cNvPr id="63" name="文本框 62"/>
            <p:cNvSpPr txBox="1"/>
            <p:nvPr/>
          </p:nvSpPr>
          <p:spPr>
            <a:xfrm>
              <a:off x="335360" y="5733256"/>
              <a:ext cx="509797" cy="521970"/>
            </a:xfrm>
            <a:prstGeom prst="rect">
              <a:avLst/>
            </a:prstGeom>
            <a:noFill/>
          </p:spPr>
          <p:txBody>
            <a:bodyPr wrap="square">
              <a:spAutoFit/>
            </a:bodyPr>
            <a:lstStyle/>
            <a:p>
              <a:pPr algn="ctr"/>
              <a:r>
                <a:rPr lang="en-US" altLang="zh-CN" sz="2800" b="1" kern="100" dirty="0">
                  <a:solidFill>
                    <a:srgbClr val="CC0011"/>
                  </a:solidFill>
                  <a:latin typeface="AdLib WGL4 BT" panose="04040805040B02020603" pitchFamily="82" charset="0"/>
                  <a:ea typeface="微软雅黑" pitchFamily="34" charset="-122"/>
                </a:rPr>
                <a:t>7</a:t>
              </a:r>
              <a:endParaRPr lang="en-US" altLang="zh-CN" sz="2800" b="1" kern="100" dirty="0">
                <a:solidFill>
                  <a:srgbClr val="CC0011"/>
                </a:solidFill>
                <a:latin typeface="AdLib WGL4 BT" panose="04040805040B02020603" pitchFamily="82" charset="0"/>
                <a:ea typeface="微软雅黑" pitchFamily="34" charset="-122"/>
              </a:endParaRPr>
            </a:p>
          </p:txBody>
        </p:sp>
        <p:sp>
          <p:nvSpPr>
            <p:cNvPr id="66" name="文本框 65"/>
            <p:cNvSpPr txBox="1"/>
            <p:nvPr/>
          </p:nvSpPr>
          <p:spPr>
            <a:xfrm>
              <a:off x="1057586" y="1260480"/>
              <a:ext cx="7639050" cy="450215"/>
            </a:xfrm>
            <a:prstGeom prst="rect">
              <a:avLst/>
            </a:prstGeom>
            <a:noFill/>
          </p:spPr>
          <p:txBody>
            <a:bodyPr wrap="square">
              <a:spAutoFit/>
            </a:bodyPr>
            <a:lstStyle/>
            <a:p>
              <a:pPr algn="just">
                <a:lnSpc>
                  <a:spcPts val="2800"/>
                </a:lnSpc>
              </a:pPr>
              <a:r>
                <a:rPr lang="zh-CN" altLang="zh-CN" sz="2000" b="1" kern="100" dirty="0">
                  <a:solidFill>
                    <a:srgbClr val="000000"/>
                  </a:solidFill>
                  <a:effectLst/>
                  <a:latin typeface="微软雅黑" pitchFamily="34" charset="-122"/>
                  <a:ea typeface="微软雅黑" pitchFamily="34" charset="-122"/>
                  <a:cs typeface="仿宋_GB2312" pitchFamily="49" charset="-122"/>
                </a:rPr>
                <a:t>地区生产总值完成</a:t>
              </a:r>
              <a:r>
                <a:rPr lang="en-US" altLang="zh-CN" sz="2400" b="1" kern="100" dirty="0">
                  <a:solidFill>
                    <a:srgbClr val="CC0011"/>
                  </a:solidFill>
                  <a:effectLst/>
                  <a:latin typeface="微软雅黑" pitchFamily="34" charset="-122"/>
                  <a:ea typeface="微软雅黑" pitchFamily="34" charset="-122"/>
                  <a:cs typeface="仿宋_GB2312" pitchFamily="49" charset="-122"/>
                </a:rPr>
                <a:t>81.2</a:t>
              </a:r>
              <a:r>
                <a:rPr lang="en-US" altLang="zh-CN" sz="2400" b="1" kern="100" dirty="0">
                  <a:solidFill>
                    <a:srgbClr val="CC0011"/>
                  </a:solidFill>
                  <a:latin typeface="微软雅黑" pitchFamily="34" charset="-122"/>
                  <a:ea typeface="微软雅黑" pitchFamily="34" charset="-122"/>
                </a:rPr>
                <a:t>亿元</a:t>
              </a:r>
              <a:r>
                <a:rPr lang="zh-CN" altLang="zh-CN" sz="2000" b="1" kern="100" dirty="0">
                  <a:solidFill>
                    <a:srgbClr val="000000"/>
                  </a:solidFill>
                  <a:effectLst/>
                  <a:latin typeface="微软雅黑" pitchFamily="34" charset="-122"/>
                  <a:ea typeface="微软雅黑" pitchFamily="34" charset="-122"/>
                  <a:cs typeface="仿宋_GB2312" pitchFamily="49" charset="-122"/>
                </a:rPr>
                <a:t>，同比增长</a:t>
              </a:r>
              <a:r>
                <a:rPr lang="en-US" altLang="zh-CN" sz="2400" b="1" kern="100" dirty="0">
                  <a:solidFill>
                    <a:srgbClr val="CC0011"/>
                  </a:solidFill>
                  <a:latin typeface="微软雅黑" pitchFamily="34" charset="-122"/>
                  <a:ea typeface="微软雅黑" pitchFamily="34" charset="-122"/>
                </a:rPr>
                <a:t>7.1%</a:t>
              </a:r>
              <a:r>
                <a:rPr lang="zh-CN" altLang="zh-CN" sz="2000" b="1" kern="100" dirty="0">
                  <a:solidFill>
                    <a:srgbClr val="000000"/>
                  </a:solidFill>
                  <a:effectLst/>
                  <a:latin typeface="微软雅黑" pitchFamily="34" charset="-122"/>
                  <a:ea typeface="微软雅黑" pitchFamily="34" charset="-122"/>
                  <a:cs typeface="仿宋_GB2312" pitchFamily="49" charset="-122"/>
                </a:rPr>
                <a:t>；</a:t>
              </a:r>
              <a:r>
                <a:rPr lang="en-US" altLang="zh-CN" sz="2000" b="1" kern="100" dirty="0">
                  <a:solidFill>
                    <a:srgbClr val="000000"/>
                  </a:solidFill>
                  <a:effectLst/>
                  <a:latin typeface="微软雅黑" pitchFamily="34" charset="-122"/>
                  <a:ea typeface="微软雅黑" pitchFamily="34" charset="-122"/>
                  <a:cs typeface="仿宋_GB2312" pitchFamily="49" charset="-122"/>
                </a:rPr>
                <a:t>(</a:t>
              </a:r>
              <a:r>
                <a:rPr lang="zh-CN" altLang="en-US" sz="2000" b="1" kern="100" dirty="0">
                  <a:solidFill>
                    <a:srgbClr val="000000"/>
                  </a:solidFill>
                  <a:effectLst/>
                  <a:latin typeface="微软雅黑" pitchFamily="34" charset="-122"/>
                  <a:ea typeface="微软雅黑" pitchFamily="34" charset="-122"/>
                  <a:cs typeface="仿宋_GB2312" pitchFamily="49" charset="-122"/>
                </a:rPr>
                <a:t>预计数，下同</a:t>
              </a:r>
              <a:r>
                <a:rPr lang="en-US" altLang="zh-CN" sz="2000" b="1" kern="100" dirty="0">
                  <a:solidFill>
                    <a:srgbClr val="000000"/>
                  </a:solidFill>
                  <a:effectLst/>
                  <a:latin typeface="微软雅黑" pitchFamily="34" charset="-122"/>
                  <a:ea typeface="微软雅黑" pitchFamily="34" charset="-122"/>
                  <a:cs typeface="仿宋_GB2312" pitchFamily="49" charset="-122"/>
                </a:rPr>
                <a:t>)</a:t>
              </a:r>
              <a:endParaRPr lang="en-US" altLang="zh-CN" sz="2000" b="1" kern="100" dirty="0">
                <a:solidFill>
                  <a:srgbClr val="000000"/>
                </a:solidFill>
                <a:effectLst/>
                <a:latin typeface="微软雅黑" pitchFamily="34" charset="-122"/>
                <a:ea typeface="微软雅黑" pitchFamily="34" charset="-122"/>
                <a:cs typeface="仿宋_GB2312" pitchFamily="49" charset="-122"/>
              </a:endParaRPr>
            </a:p>
          </p:txBody>
        </p:sp>
        <p:sp>
          <p:nvSpPr>
            <p:cNvPr id="67" name="文本框 66"/>
            <p:cNvSpPr txBox="1"/>
            <p:nvPr/>
          </p:nvSpPr>
          <p:spPr>
            <a:xfrm>
              <a:off x="1468431" y="1998350"/>
              <a:ext cx="6877685" cy="450215"/>
            </a:xfrm>
            <a:prstGeom prst="rect">
              <a:avLst/>
            </a:prstGeom>
            <a:noFill/>
          </p:spPr>
          <p:txBody>
            <a:bodyPr wrap="square">
              <a:spAutoFit/>
            </a:bodyPr>
            <a:lstStyle/>
            <a:p>
              <a:pPr algn="just">
                <a:lnSpc>
                  <a:spcPts val="2800"/>
                </a:lnSpc>
              </a:pPr>
              <a:r>
                <a:rPr lang="zh-CN" altLang="en-US" sz="2000" b="1" kern="100" dirty="0">
                  <a:solidFill>
                    <a:srgbClr val="000000"/>
                  </a:solidFill>
                  <a:effectLst/>
                  <a:latin typeface="微软雅黑" pitchFamily="34" charset="-122"/>
                  <a:ea typeface="微软雅黑" pitchFamily="34" charset="-122"/>
                  <a:cs typeface="仿宋_GB2312" pitchFamily="49" charset="-122"/>
                </a:rPr>
                <a:t>社会消费品零售总额完成</a:t>
              </a:r>
              <a:r>
                <a:rPr lang="en-US" altLang="zh-CN" sz="2400" b="1" kern="100" dirty="0">
                  <a:solidFill>
                    <a:srgbClr val="CC0011"/>
                  </a:solidFill>
                  <a:latin typeface="微软雅黑" pitchFamily="34" charset="-122"/>
                  <a:ea typeface="微软雅黑" pitchFamily="34" charset="-122"/>
                </a:rPr>
                <a:t>21.85亿元</a:t>
              </a:r>
              <a:r>
                <a:rPr lang="zh-CN" altLang="en-US" sz="2000" b="1" kern="100" dirty="0">
                  <a:solidFill>
                    <a:srgbClr val="000000"/>
                  </a:solidFill>
                  <a:effectLst/>
                  <a:latin typeface="微软雅黑" pitchFamily="34" charset="-122"/>
                  <a:ea typeface="微软雅黑" pitchFamily="34" charset="-122"/>
                  <a:cs typeface="仿宋_GB2312" pitchFamily="49" charset="-122"/>
                </a:rPr>
                <a:t>，同比增长</a:t>
              </a:r>
              <a:r>
                <a:rPr lang="en-US" altLang="zh-CN" sz="2400" b="1" kern="100" dirty="0">
                  <a:solidFill>
                    <a:srgbClr val="CC0011"/>
                  </a:solidFill>
                  <a:latin typeface="微软雅黑" pitchFamily="34" charset="-122"/>
                  <a:ea typeface="微软雅黑" pitchFamily="34" charset="-122"/>
                </a:rPr>
                <a:t>8%</a:t>
              </a:r>
              <a:r>
                <a:rPr lang="zh-CN" altLang="en-US" sz="2000" b="1" kern="100" dirty="0">
                  <a:solidFill>
                    <a:srgbClr val="000000"/>
                  </a:solidFill>
                  <a:effectLst/>
                  <a:latin typeface="微软雅黑" pitchFamily="34" charset="-122"/>
                  <a:ea typeface="微软雅黑" pitchFamily="34" charset="-122"/>
                  <a:cs typeface="仿宋_GB2312" pitchFamily="49" charset="-122"/>
                </a:rPr>
                <a:t>；</a:t>
              </a:r>
              <a:endParaRPr lang="zh-CN" altLang="en-US" sz="2000" b="1" kern="100" dirty="0">
                <a:solidFill>
                  <a:srgbClr val="000000"/>
                </a:solidFill>
                <a:effectLst/>
                <a:latin typeface="微软雅黑" pitchFamily="34" charset="-122"/>
                <a:ea typeface="微软雅黑" pitchFamily="34" charset="-122"/>
                <a:cs typeface="仿宋_GB2312" pitchFamily="49" charset="-122"/>
              </a:endParaRPr>
            </a:p>
          </p:txBody>
        </p:sp>
        <p:sp>
          <p:nvSpPr>
            <p:cNvPr id="68" name="文本框 67"/>
            <p:cNvSpPr txBox="1"/>
            <p:nvPr/>
          </p:nvSpPr>
          <p:spPr>
            <a:xfrm>
              <a:off x="1696396" y="2714630"/>
              <a:ext cx="6842125" cy="450215"/>
            </a:xfrm>
            <a:prstGeom prst="rect">
              <a:avLst/>
            </a:prstGeom>
            <a:noFill/>
          </p:spPr>
          <p:txBody>
            <a:bodyPr wrap="square">
              <a:spAutoFit/>
            </a:bodyPr>
            <a:lstStyle/>
            <a:p>
              <a:pPr algn="just">
                <a:lnSpc>
                  <a:spcPts val="2800"/>
                </a:lnSpc>
              </a:pPr>
              <a:r>
                <a:rPr lang="zh-CN" altLang="en-US" sz="2000" b="1" kern="100" dirty="0">
                  <a:solidFill>
                    <a:srgbClr val="000000"/>
                  </a:solidFill>
                  <a:effectLst/>
                  <a:latin typeface="微软雅黑" pitchFamily="34" charset="-122"/>
                  <a:ea typeface="微软雅黑" pitchFamily="34" charset="-122"/>
                  <a:cs typeface="仿宋_GB2312" pitchFamily="49" charset="-122"/>
                </a:rPr>
                <a:t>货物进出口完成</a:t>
              </a:r>
              <a:r>
                <a:rPr lang="en-US" altLang="zh-CN" sz="2400" b="1" kern="100" dirty="0">
                  <a:solidFill>
                    <a:srgbClr val="CC0011"/>
                  </a:solidFill>
                  <a:latin typeface="微软雅黑" pitchFamily="34" charset="-122"/>
                  <a:ea typeface="微软雅黑" pitchFamily="34" charset="-122"/>
                </a:rPr>
                <a:t>1.96亿元</a:t>
              </a:r>
              <a:r>
                <a:rPr lang="zh-CN" altLang="en-US" sz="2000" b="1" kern="100" dirty="0">
                  <a:solidFill>
                    <a:srgbClr val="000000"/>
                  </a:solidFill>
                  <a:effectLst/>
                  <a:latin typeface="微软雅黑" pitchFamily="34" charset="-122"/>
                  <a:ea typeface="微软雅黑" pitchFamily="34" charset="-122"/>
                  <a:cs typeface="仿宋_GB2312" pitchFamily="49" charset="-122"/>
                </a:rPr>
                <a:t>，同比增长</a:t>
              </a:r>
              <a:r>
                <a:rPr lang="en-US" altLang="zh-CN" sz="2400" b="1" kern="100" dirty="0">
                  <a:solidFill>
                    <a:srgbClr val="CC0011"/>
                  </a:solidFill>
                  <a:latin typeface="微软雅黑" pitchFamily="34" charset="-122"/>
                  <a:ea typeface="微软雅黑" pitchFamily="34" charset="-122"/>
                </a:rPr>
                <a:t>15.2%</a:t>
              </a:r>
              <a:r>
                <a:rPr lang="zh-CN" altLang="en-US" sz="2000" b="1" kern="100" dirty="0">
                  <a:solidFill>
                    <a:srgbClr val="000000"/>
                  </a:solidFill>
                  <a:effectLst/>
                  <a:latin typeface="微软雅黑" pitchFamily="34" charset="-122"/>
                  <a:ea typeface="微软雅黑" pitchFamily="34" charset="-122"/>
                  <a:cs typeface="仿宋_GB2312" pitchFamily="49" charset="-122"/>
                </a:rPr>
                <a:t>；</a:t>
              </a:r>
              <a:endParaRPr lang="zh-CN" altLang="en-US" sz="2000" b="1" kern="100" dirty="0">
                <a:solidFill>
                  <a:srgbClr val="000000"/>
                </a:solidFill>
                <a:effectLst/>
                <a:latin typeface="微软雅黑" pitchFamily="34" charset="-122"/>
                <a:ea typeface="微软雅黑" pitchFamily="34" charset="-122"/>
                <a:cs typeface="仿宋_GB2312" pitchFamily="49" charset="-122"/>
              </a:endParaRPr>
            </a:p>
          </p:txBody>
        </p:sp>
        <p:sp>
          <p:nvSpPr>
            <p:cNvPr id="69" name="文本框 68"/>
            <p:cNvSpPr txBox="1"/>
            <p:nvPr/>
          </p:nvSpPr>
          <p:spPr>
            <a:xfrm>
              <a:off x="1763706" y="3464565"/>
              <a:ext cx="7351395" cy="450215"/>
            </a:xfrm>
            <a:prstGeom prst="rect">
              <a:avLst/>
            </a:prstGeom>
            <a:noFill/>
          </p:spPr>
          <p:txBody>
            <a:bodyPr wrap="square">
              <a:spAutoFit/>
            </a:bodyPr>
            <a:lstStyle/>
            <a:p>
              <a:pPr algn="just">
                <a:lnSpc>
                  <a:spcPts val="2800"/>
                </a:lnSpc>
              </a:pPr>
              <a:r>
                <a:rPr lang="zh-CN" altLang="en-US" sz="2000" b="1" kern="100" dirty="0">
                  <a:solidFill>
                    <a:srgbClr val="000000"/>
                  </a:solidFill>
                  <a:effectLst/>
                  <a:latin typeface="微软雅黑" pitchFamily="34" charset="-122"/>
                  <a:ea typeface="微软雅黑" pitchFamily="34" charset="-122"/>
                  <a:cs typeface="仿宋_GB2312" pitchFamily="49" charset="-122"/>
                </a:rPr>
                <a:t>服务进出口完成</a:t>
              </a:r>
              <a:r>
                <a:rPr lang="en-US" altLang="zh-CN" sz="2400" b="1" kern="100" dirty="0">
                  <a:solidFill>
                    <a:srgbClr val="CC0011"/>
                  </a:solidFill>
                  <a:latin typeface="微软雅黑" pitchFamily="34" charset="-122"/>
                  <a:ea typeface="微软雅黑" pitchFamily="34" charset="-122"/>
                </a:rPr>
                <a:t>4000万元</a:t>
              </a:r>
              <a:r>
                <a:rPr lang="zh-CN" altLang="en-US" sz="2000" b="1" kern="100" dirty="0">
                  <a:solidFill>
                    <a:srgbClr val="000000"/>
                  </a:solidFill>
                  <a:effectLst/>
                  <a:latin typeface="微软雅黑" pitchFamily="34" charset="-122"/>
                  <a:ea typeface="微软雅黑" pitchFamily="34" charset="-122"/>
                  <a:cs typeface="仿宋_GB2312" pitchFamily="49" charset="-122"/>
                </a:rPr>
                <a:t>，同比增长</a:t>
              </a:r>
              <a:r>
                <a:rPr lang="en-US" altLang="zh-CN" sz="2400" b="1" kern="100" dirty="0">
                  <a:solidFill>
                    <a:srgbClr val="CC0011"/>
                  </a:solidFill>
                  <a:latin typeface="微软雅黑" pitchFamily="34" charset="-122"/>
                  <a:ea typeface="微软雅黑" pitchFamily="34" charset="-122"/>
                </a:rPr>
                <a:t>122.8%</a:t>
              </a:r>
              <a:r>
                <a:rPr lang="zh-CN" altLang="en-US" sz="2000" b="1" kern="100" dirty="0">
                  <a:solidFill>
                    <a:srgbClr val="000000"/>
                  </a:solidFill>
                  <a:latin typeface="微软雅黑" pitchFamily="34" charset="-122"/>
                  <a:ea typeface="微软雅黑" pitchFamily="34" charset="-122"/>
                  <a:cs typeface="仿宋_GB2312" pitchFamily="49" charset="-122"/>
                </a:rPr>
                <a:t>；</a:t>
              </a:r>
              <a:endParaRPr lang="zh-CN" altLang="en-US" sz="2000" b="1" kern="100" dirty="0">
                <a:solidFill>
                  <a:srgbClr val="000000"/>
                </a:solidFill>
                <a:effectLst/>
                <a:latin typeface="微软雅黑" pitchFamily="34" charset="-122"/>
                <a:ea typeface="微软雅黑" pitchFamily="34" charset="-122"/>
                <a:cs typeface="仿宋_GB2312" pitchFamily="49" charset="-122"/>
              </a:endParaRPr>
            </a:p>
          </p:txBody>
        </p:sp>
        <p:sp>
          <p:nvSpPr>
            <p:cNvPr id="70" name="文本框 69"/>
            <p:cNvSpPr txBox="1"/>
            <p:nvPr/>
          </p:nvSpPr>
          <p:spPr>
            <a:xfrm>
              <a:off x="1621466" y="4218945"/>
              <a:ext cx="10353675" cy="450215"/>
            </a:xfrm>
            <a:prstGeom prst="rect">
              <a:avLst/>
            </a:prstGeom>
            <a:noFill/>
          </p:spPr>
          <p:txBody>
            <a:bodyPr wrap="square">
              <a:spAutoFit/>
            </a:bodyPr>
            <a:lstStyle/>
            <a:p>
              <a:pPr algn="just">
                <a:lnSpc>
                  <a:spcPts val="2800"/>
                </a:lnSpc>
              </a:pPr>
              <a:r>
                <a:rPr lang="zh-CN" altLang="en-US" sz="2000" b="1" kern="100" dirty="0">
                  <a:solidFill>
                    <a:srgbClr val="000000"/>
                  </a:solidFill>
                  <a:effectLst/>
                  <a:latin typeface="微软雅黑" pitchFamily="34" charset="-122"/>
                  <a:ea typeface="微软雅黑" pitchFamily="34" charset="-122"/>
                  <a:cs typeface="仿宋_GB2312" pitchFamily="49" charset="-122"/>
                </a:rPr>
                <a:t>固定资产投资完成</a:t>
              </a:r>
              <a:r>
                <a:rPr lang="en-US" altLang="zh-CN" sz="2400" b="1" kern="100" dirty="0">
                  <a:solidFill>
                    <a:srgbClr val="CC0011"/>
                  </a:solidFill>
                  <a:latin typeface="微软雅黑" pitchFamily="34" charset="-122"/>
                  <a:ea typeface="微软雅黑" pitchFamily="34" charset="-122"/>
                </a:rPr>
                <a:t>48.7亿元</a:t>
              </a:r>
              <a:r>
                <a:rPr lang="zh-CN" altLang="en-US" sz="2000" b="1" kern="100" dirty="0">
                  <a:solidFill>
                    <a:srgbClr val="000000"/>
                  </a:solidFill>
                  <a:effectLst/>
                  <a:latin typeface="微软雅黑" pitchFamily="34" charset="-122"/>
                  <a:ea typeface="微软雅黑" pitchFamily="34" charset="-122"/>
                  <a:cs typeface="仿宋_GB2312" pitchFamily="49" charset="-122"/>
                </a:rPr>
                <a:t>，同比增长</a:t>
              </a:r>
              <a:r>
                <a:rPr lang="en-US" altLang="zh-CN" sz="2400" b="1" kern="100" dirty="0">
                  <a:solidFill>
                    <a:srgbClr val="CC0011"/>
                  </a:solidFill>
                  <a:latin typeface="微软雅黑" pitchFamily="34" charset="-122"/>
                  <a:ea typeface="微软雅黑" pitchFamily="34" charset="-122"/>
                </a:rPr>
                <a:t>12%</a:t>
              </a:r>
              <a:r>
                <a:rPr lang="zh-CN" altLang="en-US" sz="2000" b="1" kern="100" dirty="0">
                  <a:solidFill>
                    <a:srgbClr val="000000"/>
                  </a:solidFill>
                  <a:effectLst/>
                  <a:latin typeface="微软雅黑" pitchFamily="34" charset="-122"/>
                  <a:ea typeface="微软雅黑" pitchFamily="34" charset="-122"/>
                  <a:cs typeface="仿宋_GB2312" pitchFamily="49" charset="-122"/>
                </a:rPr>
                <a:t>；</a:t>
              </a:r>
              <a:endParaRPr lang="zh-CN" altLang="en-US" sz="2000" b="1" kern="100" dirty="0">
                <a:solidFill>
                  <a:srgbClr val="000000"/>
                </a:solidFill>
                <a:effectLst/>
                <a:latin typeface="微软雅黑" pitchFamily="34" charset="-122"/>
                <a:ea typeface="微软雅黑" pitchFamily="34" charset="-122"/>
                <a:cs typeface="仿宋_GB2312" pitchFamily="49" charset="-122"/>
              </a:endParaRPr>
            </a:p>
          </p:txBody>
        </p:sp>
        <p:sp>
          <p:nvSpPr>
            <p:cNvPr id="71" name="文本框 70"/>
            <p:cNvSpPr txBox="1"/>
            <p:nvPr/>
          </p:nvSpPr>
          <p:spPr>
            <a:xfrm>
              <a:off x="1457001" y="4969515"/>
              <a:ext cx="10605770" cy="450215"/>
            </a:xfrm>
            <a:prstGeom prst="rect">
              <a:avLst/>
            </a:prstGeom>
            <a:noFill/>
          </p:spPr>
          <p:txBody>
            <a:bodyPr wrap="square">
              <a:spAutoFit/>
            </a:bodyPr>
            <a:lstStyle/>
            <a:p>
              <a:pPr algn="just">
                <a:lnSpc>
                  <a:spcPts val="2800"/>
                </a:lnSpc>
              </a:pPr>
              <a:r>
                <a:rPr lang="zh-CN" altLang="en-US" sz="2000" b="1" kern="100" dirty="0">
                  <a:solidFill>
                    <a:srgbClr val="000000"/>
                  </a:solidFill>
                  <a:effectLst/>
                  <a:latin typeface="微软雅黑" pitchFamily="34" charset="-122"/>
                  <a:ea typeface="微软雅黑" pitchFamily="34" charset="-122"/>
                  <a:cs typeface="仿宋_GB2312" pitchFamily="49" charset="-122"/>
                </a:rPr>
                <a:t>接待游客</a:t>
              </a:r>
              <a:r>
                <a:rPr lang="en-US" altLang="zh-CN" sz="2400" b="1" kern="100" dirty="0">
                  <a:solidFill>
                    <a:srgbClr val="CC0011"/>
                  </a:solidFill>
                  <a:latin typeface="微软雅黑" pitchFamily="34" charset="-122"/>
                  <a:ea typeface="微软雅黑" pitchFamily="34" charset="-122"/>
                </a:rPr>
                <a:t>245.82万人次</a:t>
              </a:r>
              <a:r>
                <a:rPr lang="zh-CN" altLang="en-US" sz="2000" b="1" kern="100" dirty="0">
                  <a:solidFill>
                    <a:srgbClr val="000000"/>
                  </a:solidFill>
                  <a:effectLst/>
                  <a:latin typeface="微软雅黑" pitchFamily="34" charset="-122"/>
                  <a:ea typeface="微软雅黑" pitchFamily="34" charset="-122"/>
                  <a:cs typeface="仿宋_GB2312" pitchFamily="49" charset="-122"/>
                </a:rPr>
                <a:t>，同比增长</a:t>
              </a:r>
              <a:r>
                <a:rPr lang="en-US" altLang="zh-CN" sz="2400" b="1" kern="100" dirty="0">
                  <a:solidFill>
                    <a:srgbClr val="CC0011"/>
                  </a:solidFill>
                  <a:latin typeface="微软雅黑" pitchFamily="34" charset="-122"/>
                  <a:ea typeface="微软雅黑" pitchFamily="34" charset="-122"/>
                </a:rPr>
                <a:t>27%</a:t>
              </a:r>
              <a:r>
                <a:rPr lang="zh-CN" altLang="en-US" sz="2000" b="1" kern="100" dirty="0">
                  <a:solidFill>
                    <a:srgbClr val="000000"/>
                  </a:solidFill>
                  <a:effectLst/>
                  <a:latin typeface="微软雅黑" pitchFamily="34" charset="-122"/>
                  <a:ea typeface="微软雅黑" pitchFamily="34" charset="-122"/>
                  <a:cs typeface="仿宋_GB2312" pitchFamily="49" charset="-122"/>
                </a:rPr>
                <a:t>；</a:t>
              </a:r>
              <a:endParaRPr lang="zh-CN" altLang="en-US" sz="2000" b="1" kern="100" dirty="0">
                <a:solidFill>
                  <a:srgbClr val="000000"/>
                </a:solidFill>
                <a:effectLst/>
                <a:latin typeface="微软雅黑" pitchFamily="34" charset="-122"/>
                <a:ea typeface="微软雅黑" pitchFamily="34" charset="-122"/>
                <a:cs typeface="仿宋_GB2312" pitchFamily="49" charset="-122"/>
              </a:endParaRPr>
            </a:p>
          </p:txBody>
        </p:sp>
        <p:sp>
          <p:nvSpPr>
            <p:cNvPr id="72" name="文本框 71"/>
            <p:cNvSpPr txBox="1"/>
            <p:nvPr/>
          </p:nvSpPr>
          <p:spPr>
            <a:xfrm>
              <a:off x="1021391" y="5708020"/>
              <a:ext cx="7081520" cy="450215"/>
            </a:xfrm>
            <a:prstGeom prst="rect">
              <a:avLst/>
            </a:prstGeom>
            <a:noFill/>
          </p:spPr>
          <p:txBody>
            <a:bodyPr wrap="square">
              <a:spAutoFit/>
            </a:bodyPr>
            <a:lstStyle/>
            <a:p>
              <a:pPr algn="just">
                <a:lnSpc>
                  <a:spcPts val="2800"/>
                </a:lnSpc>
              </a:pPr>
              <a:r>
                <a:rPr lang="zh-CN" altLang="en-US" sz="2000" b="1" kern="100" dirty="0">
                  <a:solidFill>
                    <a:srgbClr val="000000"/>
                  </a:solidFill>
                  <a:effectLst/>
                  <a:latin typeface="微软雅黑" pitchFamily="34" charset="-122"/>
                  <a:ea typeface="微软雅黑" pitchFamily="34" charset="-122"/>
                  <a:cs typeface="仿宋_GB2312" pitchFamily="49" charset="-122"/>
                </a:rPr>
                <a:t>实现旅游总收入</a:t>
              </a:r>
              <a:r>
                <a:rPr lang="en-US" altLang="zh-CN" sz="2400" b="1" kern="100" dirty="0">
                  <a:solidFill>
                    <a:srgbClr val="CC0011"/>
                  </a:solidFill>
                  <a:latin typeface="微软雅黑" pitchFamily="34" charset="-122"/>
                  <a:ea typeface="微软雅黑" pitchFamily="34" charset="-122"/>
                </a:rPr>
                <a:t>22亿元</a:t>
              </a:r>
              <a:r>
                <a:rPr lang="zh-CN" altLang="en-US" sz="2000" b="1" kern="100" dirty="0">
                  <a:solidFill>
                    <a:srgbClr val="000000"/>
                  </a:solidFill>
                  <a:effectLst/>
                  <a:latin typeface="微软雅黑" pitchFamily="34" charset="-122"/>
                  <a:ea typeface="微软雅黑" pitchFamily="34" charset="-122"/>
                  <a:cs typeface="仿宋_GB2312" pitchFamily="49" charset="-122"/>
                </a:rPr>
                <a:t>，累计同比增长</a:t>
              </a:r>
              <a:r>
                <a:rPr lang="en-US" altLang="zh-CN" sz="2400" b="1" kern="100" dirty="0">
                  <a:solidFill>
                    <a:srgbClr val="CC0011"/>
                  </a:solidFill>
                  <a:latin typeface="微软雅黑" pitchFamily="34" charset="-122"/>
                  <a:ea typeface="微软雅黑" pitchFamily="34" charset="-122"/>
                </a:rPr>
                <a:t>19.87%</a:t>
              </a:r>
              <a:r>
                <a:rPr lang="zh-CN" altLang="en-US" sz="2000" b="1" kern="100" dirty="0">
                  <a:solidFill>
                    <a:srgbClr val="000000"/>
                  </a:solidFill>
                  <a:effectLst/>
                  <a:latin typeface="微软雅黑" pitchFamily="34" charset="-122"/>
                  <a:ea typeface="微软雅黑" pitchFamily="34" charset="-122"/>
                  <a:cs typeface="仿宋_GB2312" pitchFamily="49" charset="-122"/>
                </a:rPr>
                <a:t>。</a:t>
              </a:r>
              <a:endParaRPr lang="zh-CN" altLang="en-US" sz="2000" b="1" kern="100" dirty="0">
                <a:solidFill>
                  <a:srgbClr val="000000"/>
                </a:solidFill>
                <a:effectLst/>
                <a:latin typeface="微软雅黑" pitchFamily="34" charset="-122"/>
                <a:ea typeface="微软雅黑" pitchFamily="34" charset="-122"/>
                <a:cs typeface="仿宋_GB2312" pitchFamily="49" charset="-122"/>
              </a:endParaRPr>
            </a:p>
          </p:txBody>
        </p:sp>
      </p:grpSp>
      <p:pic>
        <p:nvPicPr>
          <p:cNvPr id="105" name="图片 10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97931" y="2564904"/>
            <a:ext cx="762398" cy="734477"/>
          </a:xfrm>
          <a:prstGeom prst="ellipse">
            <a:avLst/>
          </a:prstGeom>
          <a:ln w="63500" cap="rnd">
            <a:solidFill>
              <a:schemeClr val="bg1"/>
            </a:solidFill>
          </a:ln>
          <a:effectLst/>
        </p:spPr>
      </p:pic>
      <p:pic>
        <p:nvPicPr>
          <p:cNvPr id="109" name="图片 10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654" y="1052736"/>
            <a:ext cx="767237" cy="733354"/>
          </a:xfrm>
          <a:prstGeom prst="ellipse">
            <a:avLst/>
          </a:prstGeom>
          <a:ln w="63500" cap="rnd">
            <a:solidFill>
              <a:schemeClr val="bg1"/>
            </a:solidFill>
          </a:ln>
          <a:effectLst/>
        </p:spPr>
      </p:pic>
      <p:pic>
        <p:nvPicPr>
          <p:cNvPr id="111" name="图片 1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702" y="1772816"/>
            <a:ext cx="752796" cy="752947"/>
          </a:xfrm>
          <a:prstGeom prst="ellipse">
            <a:avLst/>
          </a:prstGeom>
          <a:ln w="63500" cap="rnd">
            <a:solidFill>
              <a:schemeClr val="bg1"/>
            </a:solidFill>
          </a:ln>
          <a:effectLst/>
        </p:spPr>
      </p:pic>
      <p:pic>
        <p:nvPicPr>
          <p:cNvPr id="114" name="图片 113"/>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42514" y="5454711"/>
            <a:ext cx="778381" cy="747334"/>
          </a:xfrm>
          <a:prstGeom prst="ellipse">
            <a:avLst/>
          </a:prstGeom>
          <a:ln w="63500" cap="rnd">
            <a:solidFill>
              <a:schemeClr val="bg1"/>
            </a:solidFill>
          </a:ln>
          <a:effectLst/>
        </p:spPr>
      </p:pic>
      <p:pic>
        <p:nvPicPr>
          <p:cNvPr id="116" name="图片 115"/>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30000" t="20279" r="14142"/>
          <a:stretch>
            <a:fillRect/>
          </a:stretch>
        </p:blipFill>
        <p:spPr>
          <a:xfrm>
            <a:off x="641667" y="4818565"/>
            <a:ext cx="687829" cy="697998"/>
          </a:xfrm>
          <a:prstGeom prst="ellipse">
            <a:avLst/>
          </a:prstGeom>
          <a:ln w="63500" cap="rnd">
            <a:solidFill>
              <a:schemeClr val="bg1"/>
            </a:solidFill>
          </a:ln>
          <a:effectLst/>
        </p:spPr>
      </p:pic>
      <p:sp>
        <p:nvSpPr>
          <p:cNvPr id="40" name="矩形 39"/>
          <p:cNvSpPr/>
          <p:nvPr/>
        </p:nvSpPr>
        <p:spPr>
          <a:xfrm>
            <a:off x="318" y="558800"/>
            <a:ext cx="12192000" cy="177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2324419" y="292100"/>
            <a:ext cx="7371442" cy="673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p:cNvSpPr txBox="1"/>
          <p:nvPr/>
        </p:nvSpPr>
        <p:spPr>
          <a:xfrm>
            <a:off x="2543493" y="382409"/>
            <a:ext cx="7096125" cy="521970"/>
          </a:xfrm>
          <a:prstGeom prst="rect">
            <a:avLst/>
          </a:prstGeom>
          <a:noFill/>
        </p:spPr>
        <p:txBody>
          <a:bodyPr wrap="square">
            <a:spAutoFit/>
          </a:bodyPr>
          <a:lstStyle/>
          <a:p>
            <a:pPr algn="ctr"/>
            <a:r>
              <a:rPr lang="en-US" altLang="zh-CN" sz="2800" b="1" kern="100" dirty="0">
                <a:effectLst/>
                <a:latin typeface="微软雅黑" pitchFamily="34" charset="-122"/>
                <a:ea typeface="微软雅黑" pitchFamily="34" charset="-122"/>
                <a:cs typeface="仿宋_GB2312" pitchFamily="49" charset="-122"/>
              </a:rPr>
              <a:t>2023</a:t>
            </a:r>
            <a:r>
              <a:rPr lang="zh-CN" altLang="en-US" sz="2800" b="1" kern="100" dirty="0">
                <a:effectLst/>
                <a:latin typeface="微软雅黑" pitchFamily="34" charset="-122"/>
                <a:ea typeface="微软雅黑" pitchFamily="34" charset="-122"/>
                <a:cs typeface="仿宋_GB2312" pitchFamily="49" charset="-122"/>
              </a:rPr>
              <a:t>年一季度经济运行稳步实现“开门红”</a:t>
            </a:r>
            <a:endParaRPr lang="zh-CN" altLang="en-US" sz="2800" b="1" dirty="0">
              <a:latin typeface="微软雅黑" pitchFamily="34" charset="-122"/>
              <a:ea typeface="微软雅黑" pitchFamily="34" charset="-122"/>
            </a:endParaRPr>
          </a:p>
        </p:txBody>
      </p:sp>
      <p:pic>
        <p:nvPicPr>
          <p:cNvPr id="135" name="图片 1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9101" y="4119563"/>
            <a:ext cx="668359" cy="621619"/>
          </a:xfrm>
          <a:prstGeom prst="ellipse">
            <a:avLst/>
          </a:prstGeom>
          <a:ln w="63500" cap="rnd">
            <a:solidFill>
              <a:schemeClr val="bg1"/>
            </a:solidFill>
          </a:ln>
          <a:effectLst/>
        </p:spPr>
      </p:pic>
      <p:pic>
        <p:nvPicPr>
          <p:cNvPr id="3" name="图片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8218" y="3402080"/>
            <a:ext cx="641351" cy="661024"/>
          </a:xfrm>
          <a:prstGeom prst="ellipse">
            <a:avLst/>
          </a:prstGeom>
          <a:ln w="63500" cap="rnd">
            <a:solidFill>
              <a:schemeClr val="bg1"/>
            </a:solidFill>
          </a:ln>
          <a:effectLst/>
        </p:spPr>
      </p:pic>
    </p:spTree>
    <p:custDataLst>
      <p:tags r:id="rId10"/>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图片 102"/>
          <p:cNvPicPr/>
          <p:nvPr>
            <p:custDataLst>
              <p:tags r:id="rId1"/>
            </p:custDataLst>
          </p:nvPr>
        </p:nvPicPr>
        <p:blipFill>
          <a:blip r:embed="rId2"/>
          <a:srcRect t="4973" b="8981"/>
          <a:stretch>
            <a:fillRect/>
          </a:stretch>
        </p:blipFill>
        <p:spPr>
          <a:xfrm>
            <a:off x="0" y="0"/>
            <a:ext cx="12192635" cy="6857365"/>
          </a:xfrm>
          <a:prstGeom prst="rect">
            <a:avLst/>
          </a:prstGeom>
          <a:noFill/>
          <a:ln w="9525">
            <a:noFill/>
          </a:ln>
        </p:spPr>
      </p:pic>
      <p:sp>
        <p:nvSpPr>
          <p:cNvPr id="5" name="文本框 4"/>
          <p:cNvSpPr txBox="1"/>
          <p:nvPr/>
        </p:nvSpPr>
        <p:spPr>
          <a:xfrm>
            <a:off x="4206240" y="2885123"/>
            <a:ext cx="6320155" cy="1722120"/>
          </a:xfrm>
          <a:prstGeom prst="rect">
            <a:avLst/>
          </a:prstGeom>
          <a:noFill/>
        </p:spPr>
        <p:txBody>
          <a:bodyPr wrap="square" rtlCol="0">
            <a:spAutoFit/>
          </a:bodyPr>
          <a:lstStyle/>
          <a:p>
            <a:pPr indent="0" algn="ctr" fontAlgn="auto">
              <a:lnSpc>
                <a:spcPct val="100000"/>
              </a:lnSpc>
              <a:spcBef>
                <a:spcPts val="1200"/>
              </a:spcBef>
            </a:pPr>
            <a:r>
              <a:rPr lang="zh-CN" altLang="en-US" sz="4800" b="1" i="1" kern="100" dirty="0">
                <a:solidFill>
                  <a:schemeClr val="bg1"/>
                </a:solidFill>
                <a:effectLst/>
                <a:latin typeface="华康宋体W12(P)" panose="02020C00000000000000" charset="-122"/>
                <a:ea typeface="华康宋体W12(P)" panose="02020C00000000000000" charset="-122"/>
                <a:cs typeface="仿宋_GB2312" pitchFamily="49" charset="-122"/>
              </a:rPr>
              <a:t>共享家乡发展机遇</a:t>
            </a:r>
            <a:r>
              <a:rPr lang="en-US" altLang="zh-CN" sz="4800" b="1" i="1" kern="100" dirty="0">
                <a:solidFill>
                  <a:schemeClr val="bg1"/>
                </a:solidFill>
                <a:effectLst/>
                <a:latin typeface="华康宋体W12(P)" panose="02020C00000000000000" charset="-122"/>
                <a:ea typeface="华康宋体W12(P)" panose="02020C00000000000000" charset="-122"/>
                <a:cs typeface="仿宋_GB2312" pitchFamily="49" charset="-122"/>
              </a:rPr>
              <a:t>,</a:t>
            </a:r>
            <a:endParaRPr lang="zh-CN" altLang="en-US" sz="4800" b="1" i="1" kern="100" dirty="0">
              <a:solidFill>
                <a:schemeClr val="bg1"/>
              </a:solidFill>
              <a:effectLst/>
              <a:latin typeface="华康宋体W12(P)" panose="02020C00000000000000" charset="-122"/>
              <a:ea typeface="华康宋体W12(P)" panose="02020C00000000000000" charset="-122"/>
              <a:cs typeface="仿宋_GB2312" pitchFamily="49" charset="-122"/>
            </a:endParaRPr>
          </a:p>
          <a:p>
            <a:pPr indent="0" algn="ctr" fontAlgn="auto">
              <a:lnSpc>
                <a:spcPct val="100000"/>
              </a:lnSpc>
              <a:spcBef>
                <a:spcPts val="1200"/>
              </a:spcBef>
            </a:pPr>
            <a:r>
              <a:rPr lang="zh-CN" altLang="en-US" sz="4800" b="1" i="1" kern="100" dirty="0">
                <a:solidFill>
                  <a:schemeClr val="bg1"/>
                </a:solidFill>
                <a:effectLst/>
                <a:latin typeface="华康宋体W12(P)" panose="02020C00000000000000" charset="-122"/>
                <a:ea typeface="华康宋体W12(P)" panose="02020C00000000000000" charset="-122"/>
                <a:cs typeface="仿宋_GB2312" pitchFamily="49" charset="-122"/>
              </a:rPr>
              <a:t>共创文昌美好未来</a:t>
            </a:r>
            <a:r>
              <a:rPr lang="en-US" altLang="zh-CN" sz="4800" b="1" i="1" kern="100" dirty="0">
                <a:solidFill>
                  <a:schemeClr val="bg1"/>
                </a:solidFill>
                <a:effectLst/>
                <a:latin typeface="华康宋体W12(P)" panose="02020C00000000000000" charset="-122"/>
                <a:ea typeface="华康宋体W12(P)" panose="02020C00000000000000" charset="-122"/>
                <a:cs typeface="仿宋_GB2312" pitchFamily="49" charset="-122"/>
              </a:rPr>
              <a:t>!</a:t>
            </a:r>
            <a:endParaRPr lang="en-US" altLang="zh-CN" sz="4800" b="1" i="1" kern="100" dirty="0">
              <a:solidFill>
                <a:schemeClr val="bg1"/>
              </a:solidFill>
              <a:effectLst/>
              <a:latin typeface="华康宋体W12(P)" panose="02020C00000000000000" charset="-122"/>
              <a:ea typeface="华康宋体W12(P)" panose="02020C00000000000000" charset="-122"/>
              <a:cs typeface="仿宋_GB2312" pitchFamily="49" charset="-122"/>
            </a:endParaRPr>
          </a:p>
        </p:txBody>
      </p:sp>
    </p:spTree>
    <p:custDataLst>
      <p:tags r:id="rId3"/>
    </p:custDataLst>
  </p:cSld>
  <p:clrMapOvr>
    <a:masterClrMapping/>
  </p:clrMapOvr>
  <p:transition spd="slow">
    <p:blinds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4011930" y="3999865"/>
            <a:ext cx="7770495" cy="2525395"/>
          </a:xfrm>
          <a:prstGeom prst="rect">
            <a:avLst/>
          </a:prstGeom>
          <a:solidFill>
            <a:srgbClr val="FFF8F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矩形 19"/>
          <p:cNvSpPr/>
          <p:nvPr/>
        </p:nvSpPr>
        <p:spPr>
          <a:xfrm>
            <a:off x="259336" y="3987686"/>
            <a:ext cx="3601782" cy="2537687"/>
          </a:xfrm>
          <a:prstGeom prst="rect">
            <a:avLst/>
          </a:prstGeom>
          <a:solidFill>
            <a:srgbClr val="FFF8F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8" name="组合 7"/>
          <p:cNvGrpSpPr/>
          <p:nvPr/>
        </p:nvGrpSpPr>
        <p:grpSpPr>
          <a:xfrm>
            <a:off x="259336" y="1231899"/>
            <a:ext cx="11577382" cy="2537688"/>
            <a:chOff x="259018" y="1310412"/>
            <a:chExt cx="11577382" cy="2537688"/>
          </a:xfrm>
        </p:grpSpPr>
        <p:sp>
          <p:nvSpPr>
            <p:cNvPr id="2" name="矩形 1"/>
            <p:cNvSpPr/>
            <p:nvPr/>
          </p:nvSpPr>
          <p:spPr>
            <a:xfrm>
              <a:off x="8435286" y="1310412"/>
              <a:ext cx="3401114" cy="2537688"/>
            </a:xfrm>
            <a:prstGeom prst="rect">
              <a:avLst/>
            </a:prstGeom>
            <a:solidFill>
              <a:srgbClr val="FFF8F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12"/>
            <p:cNvSpPr/>
            <p:nvPr/>
          </p:nvSpPr>
          <p:spPr>
            <a:xfrm>
              <a:off x="4011436" y="1322488"/>
              <a:ext cx="4294364" cy="2525612"/>
            </a:xfrm>
            <a:prstGeom prst="rect">
              <a:avLst/>
            </a:prstGeom>
            <a:solidFill>
              <a:srgbClr val="FFF8F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p:cNvSpPr/>
            <p:nvPr/>
          </p:nvSpPr>
          <p:spPr>
            <a:xfrm>
              <a:off x="259018" y="1310412"/>
              <a:ext cx="3601782" cy="2537687"/>
            </a:xfrm>
            <a:prstGeom prst="rect">
              <a:avLst/>
            </a:prstGeom>
            <a:solidFill>
              <a:srgbClr val="FFF8F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42" name="组合 41"/>
          <p:cNvGrpSpPr/>
          <p:nvPr/>
        </p:nvGrpSpPr>
        <p:grpSpPr>
          <a:xfrm>
            <a:off x="796637" y="1640264"/>
            <a:ext cx="957868" cy="957866"/>
            <a:chOff x="1055186" y="1524660"/>
            <a:chExt cx="1229909" cy="1229909"/>
          </a:xfrm>
        </p:grpSpPr>
        <p:sp>
          <p:nvSpPr>
            <p:cNvPr id="37" name="椭圆 36"/>
            <p:cNvSpPr/>
            <p:nvPr/>
          </p:nvSpPr>
          <p:spPr>
            <a:xfrm>
              <a:off x="1055186" y="1524660"/>
              <a:ext cx="1229909" cy="1229909"/>
            </a:xfrm>
            <a:prstGeom prst="ellipse">
              <a:avLst/>
            </a:prstGeom>
            <a:gradFill>
              <a:gsLst>
                <a:gs pos="1000">
                  <a:srgbClr val="FC8402"/>
                </a:gs>
                <a:gs pos="59000">
                  <a:srgbClr val="F04242"/>
                </a:gs>
              </a:gsLst>
              <a:lin ang="16800000" scaled="0"/>
            </a:gradFill>
            <a:ln>
              <a:noFill/>
            </a:ln>
            <a:effectLst>
              <a:innerShdw blurRad="63500" dist="38100" dir="16200000">
                <a:schemeClr val="bg1">
                  <a:alpha val="70000"/>
                </a:schemeClr>
              </a:innerShdw>
              <a:reflection blurRad="6350" stA="15000" endPos="5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1" name="iconfont-10738-5176819"/>
            <p:cNvSpPr/>
            <p:nvPr/>
          </p:nvSpPr>
          <p:spPr>
            <a:xfrm>
              <a:off x="1340757" y="1764878"/>
              <a:ext cx="669254" cy="698966"/>
            </a:xfrm>
            <a:custGeom>
              <a:avLst/>
              <a:gdLst>
                <a:gd name="connsiteX0" fmla="*/ 14597 w 581741"/>
                <a:gd name="connsiteY0" fmla="*/ 488948 h 607568"/>
                <a:gd name="connsiteX1" fmla="*/ 161181 w 581741"/>
                <a:gd name="connsiteY1" fmla="*/ 488948 h 607568"/>
                <a:gd name="connsiteX2" fmla="*/ 175778 w 581741"/>
                <a:gd name="connsiteY2" fmla="*/ 503526 h 607568"/>
                <a:gd name="connsiteX3" fmla="*/ 175778 w 581741"/>
                <a:gd name="connsiteY3" fmla="*/ 592990 h 607568"/>
                <a:gd name="connsiteX4" fmla="*/ 161181 w 581741"/>
                <a:gd name="connsiteY4" fmla="*/ 607568 h 607568"/>
                <a:gd name="connsiteX5" fmla="*/ 14597 w 581741"/>
                <a:gd name="connsiteY5" fmla="*/ 607568 h 607568"/>
                <a:gd name="connsiteX6" fmla="*/ 0 w 581741"/>
                <a:gd name="connsiteY6" fmla="*/ 592990 h 607568"/>
                <a:gd name="connsiteX7" fmla="*/ 0 w 581741"/>
                <a:gd name="connsiteY7" fmla="*/ 503526 h 607568"/>
                <a:gd name="connsiteX8" fmla="*/ 14597 w 581741"/>
                <a:gd name="connsiteY8" fmla="*/ 488948 h 607568"/>
                <a:gd name="connsiteX9" fmla="*/ 420560 w 581741"/>
                <a:gd name="connsiteY9" fmla="*/ 389098 h 607568"/>
                <a:gd name="connsiteX10" fmla="*/ 567144 w 581741"/>
                <a:gd name="connsiteY10" fmla="*/ 389098 h 607568"/>
                <a:gd name="connsiteX11" fmla="*/ 581741 w 581741"/>
                <a:gd name="connsiteY11" fmla="*/ 403826 h 607568"/>
                <a:gd name="connsiteX12" fmla="*/ 581741 w 581741"/>
                <a:gd name="connsiteY12" fmla="*/ 592993 h 607568"/>
                <a:gd name="connsiteX13" fmla="*/ 567144 w 581741"/>
                <a:gd name="connsiteY13" fmla="*/ 607568 h 607568"/>
                <a:gd name="connsiteX14" fmla="*/ 420560 w 581741"/>
                <a:gd name="connsiteY14" fmla="*/ 607568 h 607568"/>
                <a:gd name="connsiteX15" fmla="*/ 405963 w 581741"/>
                <a:gd name="connsiteY15" fmla="*/ 592993 h 607568"/>
                <a:gd name="connsiteX16" fmla="*/ 405963 w 581741"/>
                <a:gd name="connsiteY16" fmla="*/ 403826 h 607568"/>
                <a:gd name="connsiteX17" fmla="*/ 420560 w 581741"/>
                <a:gd name="connsiteY17" fmla="*/ 389098 h 607568"/>
                <a:gd name="connsiteX18" fmla="*/ 47940 w 581741"/>
                <a:gd name="connsiteY18" fmla="*/ 320511 h 607568"/>
                <a:gd name="connsiteX19" fmla="*/ 58234 w 581741"/>
                <a:gd name="connsiteY19" fmla="*/ 321125 h 607568"/>
                <a:gd name="connsiteX20" fmla="*/ 87889 w 581741"/>
                <a:gd name="connsiteY20" fmla="*/ 334011 h 607568"/>
                <a:gd name="connsiteX21" fmla="*/ 117698 w 581741"/>
                <a:gd name="connsiteY21" fmla="*/ 321125 h 607568"/>
                <a:gd name="connsiteX22" fmla="*/ 127839 w 581741"/>
                <a:gd name="connsiteY22" fmla="*/ 320511 h 607568"/>
                <a:gd name="connsiteX23" fmla="*/ 141053 w 581741"/>
                <a:gd name="connsiteY23" fmla="*/ 324653 h 607568"/>
                <a:gd name="connsiteX24" fmla="*/ 175778 w 581741"/>
                <a:gd name="connsiteY24" fmla="*/ 372671 h 607568"/>
                <a:gd name="connsiteX25" fmla="*/ 175778 w 581741"/>
                <a:gd name="connsiteY25" fmla="*/ 444159 h 607568"/>
                <a:gd name="connsiteX26" fmla="*/ 161181 w 581741"/>
                <a:gd name="connsiteY26" fmla="*/ 458887 h 607568"/>
                <a:gd name="connsiteX27" fmla="*/ 14597 w 581741"/>
                <a:gd name="connsiteY27" fmla="*/ 458887 h 607568"/>
                <a:gd name="connsiteX28" fmla="*/ 0 w 581741"/>
                <a:gd name="connsiteY28" fmla="*/ 444159 h 607568"/>
                <a:gd name="connsiteX29" fmla="*/ 0 w 581741"/>
                <a:gd name="connsiteY29" fmla="*/ 372671 h 607568"/>
                <a:gd name="connsiteX30" fmla="*/ 34726 w 581741"/>
                <a:gd name="connsiteY30" fmla="*/ 324653 h 607568"/>
                <a:gd name="connsiteX31" fmla="*/ 47940 w 581741"/>
                <a:gd name="connsiteY31" fmla="*/ 320511 h 607568"/>
                <a:gd name="connsiteX32" fmla="*/ 217614 w 581741"/>
                <a:gd name="connsiteY32" fmla="*/ 282120 h 607568"/>
                <a:gd name="connsiteX33" fmla="*/ 364198 w 581741"/>
                <a:gd name="connsiteY33" fmla="*/ 282120 h 607568"/>
                <a:gd name="connsiteX34" fmla="*/ 378795 w 581741"/>
                <a:gd name="connsiteY34" fmla="*/ 296697 h 607568"/>
                <a:gd name="connsiteX35" fmla="*/ 378795 w 581741"/>
                <a:gd name="connsiteY35" fmla="*/ 592991 h 607568"/>
                <a:gd name="connsiteX36" fmla="*/ 364198 w 581741"/>
                <a:gd name="connsiteY36" fmla="*/ 607568 h 607568"/>
                <a:gd name="connsiteX37" fmla="*/ 217614 w 581741"/>
                <a:gd name="connsiteY37" fmla="*/ 607568 h 607568"/>
                <a:gd name="connsiteX38" fmla="*/ 203017 w 581741"/>
                <a:gd name="connsiteY38" fmla="*/ 592991 h 607568"/>
                <a:gd name="connsiteX39" fmla="*/ 203017 w 581741"/>
                <a:gd name="connsiteY39" fmla="*/ 296697 h 607568"/>
                <a:gd name="connsiteX40" fmla="*/ 217614 w 581741"/>
                <a:gd name="connsiteY40" fmla="*/ 282120 h 607568"/>
                <a:gd name="connsiteX41" fmla="*/ 453903 w 581741"/>
                <a:gd name="connsiteY41" fmla="*/ 220590 h 607568"/>
                <a:gd name="connsiteX42" fmla="*/ 464044 w 581741"/>
                <a:gd name="connsiteY42" fmla="*/ 221204 h 607568"/>
                <a:gd name="connsiteX43" fmla="*/ 493852 w 581741"/>
                <a:gd name="connsiteY43" fmla="*/ 234244 h 607568"/>
                <a:gd name="connsiteX44" fmla="*/ 523507 w 581741"/>
                <a:gd name="connsiteY44" fmla="*/ 221204 h 607568"/>
                <a:gd name="connsiteX45" fmla="*/ 533802 w 581741"/>
                <a:gd name="connsiteY45" fmla="*/ 220590 h 607568"/>
                <a:gd name="connsiteX46" fmla="*/ 547016 w 581741"/>
                <a:gd name="connsiteY46" fmla="*/ 224732 h 607568"/>
                <a:gd name="connsiteX47" fmla="*/ 581741 w 581741"/>
                <a:gd name="connsiteY47" fmla="*/ 272903 h 607568"/>
                <a:gd name="connsiteX48" fmla="*/ 581741 w 581741"/>
                <a:gd name="connsiteY48" fmla="*/ 344238 h 607568"/>
                <a:gd name="connsiteX49" fmla="*/ 567144 w 581741"/>
                <a:gd name="connsiteY49" fmla="*/ 358966 h 607568"/>
                <a:gd name="connsiteX50" fmla="*/ 420560 w 581741"/>
                <a:gd name="connsiteY50" fmla="*/ 358966 h 607568"/>
                <a:gd name="connsiteX51" fmla="*/ 405963 w 581741"/>
                <a:gd name="connsiteY51" fmla="*/ 344238 h 607568"/>
                <a:gd name="connsiteX52" fmla="*/ 405963 w 581741"/>
                <a:gd name="connsiteY52" fmla="*/ 272903 h 607568"/>
                <a:gd name="connsiteX53" fmla="*/ 440689 w 581741"/>
                <a:gd name="connsiteY53" fmla="*/ 224732 h 607568"/>
                <a:gd name="connsiteX54" fmla="*/ 453903 w 581741"/>
                <a:gd name="connsiteY54" fmla="*/ 220590 h 607568"/>
                <a:gd name="connsiteX55" fmla="*/ 87924 w 581741"/>
                <a:gd name="connsiteY55" fmla="*/ 206827 h 607568"/>
                <a:gd name="connsiteX56" fmla="*/ 139225 w 581741"/>
                <a:gd name="connsiteY56" fmla="*/ 257987 h 607568"/>
                <a:gd name="connsiteX57" fmla="*/ 87924 w 581741"/>
                <a:gd name="connsiteY57" fmla="*/ 309147 h 607568"/>
                <a:gd name="connsiteX58" fmla="*/ 36623 w 581741"/>
                <a:gd name="connsiteY58" fmla="*/ 257987 h 607568"/>
                <a:gd name="connsiteX59" fmla="*/ 87924 w 581741"/>
                <a:gd name="connsiteY59" fmla="*/ 206827 h 607568"/>
                <a:gd name="connsiteX60" fmla="*/ 250957 w 581741"/>
                <a:gd name="connsiteY60" fmla="*/ 113696 h 607568"/>
                <a:gd name="connsiteX61" fmla="*/ 261251 w 581741"/>
                <a:gd name="connsiteY61" fmla="*/ 114309 h 607568"/>
                <a:gd name="connsiteX62" fmla="*/ 290906 w 581741"/>
                <a:gd name="connsiteY62" fmla="*/ 127196 h 607568"/>
                <a:gd name="connsiteX63" fmla="*/ 320561 w 581741"/>
                <a:gd name="connsiteY63" fmla="*/ 114309 h 607568"/>
                <a:gd name="connsiteX64" fmla="*/ 330856 w 581741"/>
                <a:gd name="connsiteY64" fmla="*/ 113696 h 607568"/>
                <a:gd name="connsiteX65" fmla="*/ 344070 w 581741"/>
                <a:gd name="connsiteY65" fmla="*/ 117838 h 607568"/>
                <a:gd name="connsiteX66" fmla="*/ 378795 w 581741"/>
                <a:gd name="connsiteY66" fmla="*/ 165855 h 607568"/>
                <a:gd name="connsiteX67" fmla="*/ 378795 w 581741"/>
                <a:gd name="connsiteY67" fmla="*/ 237344 h 607568"/>
                <a:gd name="connsiteX68" fmla="*/ 364198 w 581741"/>
                <a:gd name="connsiteY68" fmla="*/ 251918 h 607568"/>
                <a:gd name="connsiteX69" fmla="*/ 217614 w 581741"/>
                <a:gd name="connsiteY69" fmla="*/ 251918 h 607568"/>
                <a:gd name="connsiteX70" fmla="*/ 203017 w 581741"/>
                <a:gd name="connsiteY70" fmla="*/ 237344 h 607568"/>
                <a:gd name="connsiteX71" fmla="*/ 203017 w 581741"/>
                <a:gd name="connsiteY71" fmla="*/ 165855 h 607568"/>
                <a:gd name="connsiteX72" fmla="*/ 237743 w 581741"/>
                <a:gd name="connsiteY72" fmla="*/ 117838 h 607568"/>
                <a:gd name="connsiteX73" fmla="*/ 250957 w 581741"/>
                <a:gd name="connsiteY73" fmla="*/ 113696 h 607568"/>
                <a:gd name="connsiteX74" fmla="*/ 493853 w 581741"/>
                <a:gd name="connsiteY74" fmla="*/ 106907 h 607568"/>
                <a:gd name="connsiteX75" fmla="*/ 545190 w 581741"/>
                <a:gd name="connsiteY75" fmla="*/ 158173 h 607568"/>
                <a:gd name="connsiteX76" fmla="*/ 493853 w 581741"/>
                <a:gd name="connsiteY76" fmla="*/ 209439 h 607568"/>
                <a:gd name="connsiteX77" fmla="*/ 442516 w 581741"/>
                <a:gd name="connsiteY77" fmla="*/ 158173 h 607568"/>
                <a:gd name="connsiteX78" fmla="*/ 493853 w 581741"/>
                <a:gd name="connsiteY78" fmla="*/ 106907 h 607568"/>
                <a:gd name="connsiteX79" fmla="*/ 290870 w 581741"/>
                <a:gd name="connsiteY79" fmla="*/ 0 h 607568"/>
                <a:gd name="connsiteX80" fmla="*/ 342171 w 581741"/>
                <a:gd name="connsiteY80" fmla="*/ 51160 h 607568"/>
                <a:gd name="connsiteX81" fmla="*/ 290870 w 581741"/>
                <a:gd name="connsiteY81" fmla="*/ 102320 h 607568"/>
                <a:gd name="connsiteX82" fmla="*/ 239569 w 581741"/>
                <a:gd name="connsiteY82" fmla="*/ 51160 h 607568"/>
                <a:gd name="connsiteX83" fmla="*/ 290870 w 581741"/>
                <a:gd name="connsiteY83" fmla="*/ 0 h 60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81741" h="607568">
                  <a:moveTo>
                    <a:pt x="14597" y="488948"/>
                  </a:moveTo>
                  <a:lnTo>
                    <a:pt x="161181" y="488948"/>
                  </a:lnTo>
                  <a:cubicBezTo>
                    <a:pt x="169171" y="488948"/>
                    <a:pt x="175778" y="495547"/>
                    <a:pt x="175778" y="503526"/>
                  </a:cubicBezTo>
                  <a:lnTo>
                    <a:pt x="175778" y="592990"/>
                  </a:lnTo>
                  <a:cubicBezTo>
                    <a:pt x="175778" y="600970"/>
                    <a:pt x="169171" y="607568"/>
                    <a:pt x="161181" y="607568"/>
                  </a:cubicBezTo>
                  <a:lnTo>
                    <a:pt x="14597" y="607568"/>
                  </a:lnTo>
                  <a:cubicBezTo>
                    <a:pt x="6607" y="607568"/>
                    <a:pt x="0" y="600970"/>
                    <a:pt x="0" y="592990"/>
                  </a:cubicBezTo>
                  <a:lnTo>
                    <a:pt x="0" y="503526"/>
                  </a:lnTo>
                  <a:cubicBezTo>
                    <a:pt x="0" y="495547"/>
                    <a:pt x="6607" y="488948"/>
                    <a:pt x="14597" y="488948"/>
                  </a:cubicBezTo>
                  <a:close/>
                  <a:moveTo>
                    <a:pt x="420560" y="389098"/>
                  </a:moveTo>
                  <a:lnTo>
                    <a:pt x="567144" y="389098"/>
                  </a:lnTo>
                  <a:cubicBezTo>
                    <a:pt x="575134" y="389098"/>
                    <a:pt x="581741" y="395695"/>
                    <a:pt x="581741" y="403826"/>
                  </a:cubicBezTo>
                  <a:lnTo>
                    <a:pt x="581741" y="592993"/>
                  </a:lnTo>
                  <a:cubicBezTo>
                    <a:pt x="581741" y="600971"/>
                    <a:pt x="575134" y="607568"/>
                    <a:pt x="567144" y="607568"/>
                  </a:cubicBezTo>
                  <a:lnTo>
                    <a:pt x="420560" y="607568"/>
                  </a:lnTo>
                  <a:cubicBezTo>
                    <a:pt x="412570" y="607568"/>
                    <a:pt x="405963" y="600971"/>
                    <a:pt x="405963" y="592993"/>
                  </a:cubicBezTo>
                  <a:lnTo>
                    <a:pt x="405963" y="403826"/>
                  </a:lnTo>
                  <a:cubicBezTo>
                    <a:pt x="405963" y="395695"/>
                    <a:pt x="412570" y="389098"/>
                    <a:pt x="420560" y="389098"/>
                  </a:cubicBezTo>
                  <a:close/>
                  <a:moveTo>
                    <a:pt x="47940" y="320511"/>
                  </a:moveTo>
                  <a:cubicBezTo>
                    <a:pt x="51320" y="319591"/>
                    <a:pt x="55008" y="319744"/>
                    <a:pt x="58234" y="321125"/>
                  </a:cubicBezTo>
                  <a:lnTo>
                    <a:pt x="87889" y="334011"/>
                  </a:lnTo>
                  <a:lnTo>
                    <a:pt x="117698" y="321125"/>
                  </a:lnTo>
                  <a:cubicBezTo>
                    <a:pt x="120771" y="319744"/>
                    <a:pt x="124458" y="319591"/>
                    <a:pt x="127839" y="320511"/>
                  </a:cubicBezTo>
                  <a:cubicBezTo>
                    <a:pt x="127839" y="320511"/>
                    <a:pt x="140899" y="324500"/>
                    <a:pt x="141053" y="324653"/>
                  </a:cubicBezTo>
                  <a:cubicBezTo>
                    <a:pt x="161796" y="331557"/>
                    <a:pt x="175778" y="350886"/>
                    <a:pt x="175778" y="372671"/>
                  </a:cubicBezTo>
                  <a:lnTo>
                    <a:pt x="175778" y="444159"/>
                  </a:lnTo>
                  <a:cubicBezTo>
                    <a:pt x="175778" y="452290"/>
                    <a:pt x="169171" y="458887"/>
                    <a:pt x="161181" y="458887"/>
                  </a:cubicBezTo>
                  <a:lnTo>
                    <a:pt x="14597" y="458887"/>
                  </a:lnTo>
                  <a:cubicBezTo>
                    <a:pt x="6607" y="458887"/>
                    <a:pt x="0" y="452290"/>
                    <a:pt x="0" y="444159"/>
                  </a:cubicBezTo>
                  <a:lnTo>
                    <a:pt x="0" y="372671"/>
                  </a:lnTo>
                  <a:cubicBezTo>
                    <a:pt x="0" y="350886"/>
                    <a:pt x="13983" y="331557"/>
                    <a:pt x="34726" y="324653"/>
                  </a:cubicBezTo>
                  <a:cubicBezTo>
                    <a:pt x="34879" y="324500"/>
                    <a:pt x="47940" y="320511"/>
                    <a:pt x="47940" y="320511"/>
                  </a:cubicBezTo>
                  <a:close/>
                  <a:moveTo>
                    <a:pt x="217614" y="282120"/>
                  </a:moveTo>
                  <a:lnTo>
                    <a:pt x="364198" y="282120"/>
                  </a:lnTo>
                  <a:cubicBezTo>
                    <a:pt x="372188" y="282120"/>
                    <a:pt x="378795" y="288718"/>
                    <a:pt x="378795" y="296697"/>
                  </a:cubicBezTo>
                  <a:lnTo>
                    <a:pt x="378795" y="592991"/>
                  </a:lnTo>
                  <a:cubicBezTo>
                    <a:pt x="378795" y="600970"/>
                    <a:pt x="372188" y="607568"/>
                    <a:pt x="364198" y="607568"/>
                  </a:cubicBezTo>
                  <a:lnTo>
                    <a:pt x="217614" y="607568"/>
                  </a:lnTo>
                  <a:cubicBezTo>
                    <a:pt x="209624" y="607568"/>
                    <a:pt x="203017" y="600970"/>
                    <a:pt x="203017" y="592991"/>
                  </a:cubicBezTo>
                  <a:lnTo>
                    <a:pt x="203017" y="296697"/>
                  </a:lnTo>
                  <a:cubicBezTo>
                    <a:pt x="203017" y="288718"/>
                    <a:pt x="209624" y="282120"/>
                    <a:pt x="217614" y="282120"/>
                  </a:cubicBezTo>
                  <a:close/>
                  <a:moveTo>
                    <a:pt x="453903" y="220590"/>
                  </a:moveTo>
                  <a:cubicBezTo>
                    <a:pt x="457283" y="219670"/>
                    <a:pt x="460971" y="219823"/>
                    <a:pt x="464044" y="221204"/>
                  </a:cubicBezTo>
                  <a:lnTo>
                    <a:pt x="493852" y="234244"/>
                  </a:lnTo>
                  <a:lnTo>
                    <a:pt x="523507" y="221204"/>
                  </a:lnTo>
                  <a:cubicBezTo>
                    <a:pt x="526734" y="219823"/>
                    <a:pt x="530421" y="219670"/>
                    <a:pt x="533802" y="220590"/>
                  </a:cubicBezTo>
                  <a:cubicBezTo>
                    <a:pt x="533802" y="220590"/>
                    <a:pt x="546862" y="224732"/>
                    <a:pt x="547016" y="224732"/>
                  </a:cubicBezTo>
                  <a:cubicBezTo>
                    <a:pt x="567759" y="231636"/>
                    <a:pt x="581741" y="250965"/>
                    <a:pt x="581741" y="272903"/>
                  </a:cubicBezTo>
                  <a:lnTo>
                    <a:pt x="581741" y="344238"/>
                  </a:lnTo>
                  <a:cubicBezTo>
                    <a:pt x="581741" y="352369"/>
                    <a:pt x="575134" y="358966"/>
                    <a:pt x="567144" y="358966"/>
                  </a:cubicBezTo>
                  <a:lnTo>
                    <a:pt x="420560" y="358966"/>
                  </a:lnTo>
                  <a:cubicBezTo>
                    <a:pt x="412570" y="358966"/>
                    <a:pt x="405963" y="352369"/>
                    <a:pt x="405963" y="344238"/>
                  </a:cubicBezTo>
                  <a:lnTo>
                    <a:pt x="405963" y="272903"/>
                  </a:lnTo>
                  <a:cubicBezTo>
                    <a:pt x="405963" y="250965"/>
                    <a:pt x="419946" y="231636"/>
                    <a:pt x="440689" y="224732"/>
                  </a:cubicBezTo>
                  <a:cubicBezTo>
                    <a:pt x="440842" y="224732"/>
                    <a:pt x="453903" y="220590"/>
                    <a:pt x="453903" y="220590"/>
                  </a:cubicBezTo>
                  <a:close/>
                  <a:moveTo>
                    <a:pt x="87924" y="206827"/>
                  </a:moveTo>
                  <a:cubicBezTo>
                    <a:pt x="116257" y="206827"/>
                    <a:pt x="139225" y="229732"/>
                    <a:pt x="139225" y="257987"/>
                  </a:cubicBezTo>
                  <a:cubicBezTo>
                    <a:pt x="139225" y="286242"/>
                    <a:pt x="116257" y="309147"/>
                    <a:pt x="87924" y="309147"/>
                  </a:cubicBezTo>
                  <a:cubicBezTo>
                    <a:pt x="59591" y="309147"/>
                    <a:pt x="36623" y="286242"/>
                    <a:pt x="36623" y="257987"/>
                  </a:cubicBezTo>
                  <a:cubicBezTo>
                    <a:pt x="36623" y="229732"/>
                    <a:pt x="59591" y="206827"/>
                    <a:pt x="87924" y="206827"/>
                  </a:cubicBezTo>
                  <a:close/>
                  <a:moveTo>
                    <a:pt x="250957" y="113696"/>
                  </a:moveTo>
                  <a:cubicBezTo>
                    <a:pt x="254337" y="112622"/>
                    <a:pt x="258025" y="112929"/>
                    <a:pt x="261251" y="114309"/>
                  </a:cubicBezTo>
                  <a:lnTo>
                    <a:pt x="290906" y="127196"/>
                  </a:lnTo>
                  <a:lnTo>
                    <a:pt x="320561" y="114309"/>
                  </a:lnTo>
                  <a:cubicBezTo>
                    <a:pt x="323788" y="112929"/>
                    <a:pt x="327475" y="112622"/>
                    <a:pt x="330856" y="113696"/>
                  </a:cubicBezTo>
                  <a:cubicBezTo>
                    <a:pt x="330856" y="113696"/>
                    <a:pt x="343916" y="117684"/>
                    <a:pt x="344070" y="117838"/>
                  </a:cubicBezTo>
                  <a:cubicBezTo>
                    <a:pt x="364813" y="124741"/>
                    <a:pt x="378795" y="144071"/>
                    <a:pt x="378795" y="165855"/>
                  </a:cubicBezTo>
                  <a:lnTo>
                    <a:pt x="378795" y="237344"/>
                  </a:lnTo>
                  <a:cubicBezTo>
                    <a:pt x="378795" y="245475"/>
                    <a:pt x="372188" y="251918"/>
                    <a:pt x="364198" y="251918"/>
                  </a:cubicBezTo>
                  <a:lnTo>
                    <a:pt x="217614" y="251918"/>
                  </a:lnTo>
                  <a:cubicBezTo>
                    <a:pt x="209624" y="251918"/>
                    <a:pt x="203017" y="245475"/>
                    <a:pt x="203017" y="237344"/>
                  </a:cubicBezTo>
                  <a:lnTo>
                    <a:pt x="203017" y="165855"/>
                  </a:lnTo>
                  <a:cubicBezTo>
                    <a:pt x="203017" y="144071"/>
                    <a:pt x="217000" y="124741"/>
                    <a:pt x="237743" y="117838"/>
                  </a:cubicBezTo>
                  <a:cubicBezTo>
                    <a:pt x="237896" y="117684"/>
                    <a:pt x="250957" y="113696"/>
                    <a:pt x="250957" y="113696"/>
                  </a:cubicBezTo>
                  <a:close/>
                  <a:moveTo>
                    <a:pt x="493853" y="106907"/>
                  </a:moveTo>
                  <a:cubicBezTo>
                    <a:pt x="522206" y="106907"/>
                    <a:pt x="545190" y="129860"/>
                    <a:pt x="545190" y="158173"/>
                  </a:cubicBezTo>
                  <a:cubicBezTo>
                    <a:pt x="545190" y="186486"/>
                    <a:pt x="522206" y="209439"/>
                    <a:pt x="493853" y="209439"/>
                  </a:cubicBezTo>
                  <a:cubicBezTo>
                    <a:pt x="465500" y="209439"/>
                    <a:pt x="442516" y="186486"/>
                    <a:pt x="442516" y="158173"/>
                  </a:cubicBezTo>
                  <a:cubicBezTo>
                    <a:pt x="442516" y="129860"/>
                    <a:pt x="465500" y="106907"/>
                    <a:pt x="493853" y="106907"/>
                  </a:cubicBezTo>
                  <a:close/>
                  <a:moveTo>
                    <a:pt x="290870" y="0"/>
                  </a:moveTo>
                  <a:cubicBezTo>
                    <a:pt x="319203" y="0"/>
                    <a:pt x="342171" y="22905"/>
                    <a:pt x="342171" y="51160"/>
                  </a:cubicBezTo>
                  <a:cubicBezTo>
                    <a:pt x="342171" y="79415"/>
                    <a:pt x="319203" y="102320"/>
                    <a:pt x="290870" y="102320"/>
                  </a:cubicBezTo>
                  <a:cubicBezTo>
                    <a:pt x="262537" y="102320"/>
                    <a:pt x="239569" y="79415"/>
                    <a:pt x="239569" y="51160"/>
                  </a:cubicBezTo>
                  <a:cubicBezTo>
                    <a:pt x="239569" y="22905"/>
                    <a:pt x="262537" y="0"/>
                    <a:pt x="29087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15" name="文本框 14"/>
          <p:cNvSpPr txBox="1"/>
          <p:nvPr/>
        </p:nvSpPr>
        <p:spPr>
          <a:xfrm>
            <a:off x="810260" y="2886075"/>
            <a:ext cx="2847340" cy="922020"/>
          </a:xfrm>
          <a:prstGeom prst="rect">
            <a:avLst/>
          </a:prstGeom>
          <a:noFill/>
        </p:spPr>
        <p:txBody>
          <a:bodyPr wrap="square">
            <a:spAutoFit/>
          </a:bodyPr>
          <a:lstStyle/>
          <a:p>
            <a:pPr>
              <a:lnSpc>
                <a:spcPct val="150000"/>
              </a:lnSpc>
            </a:pPr>
            <a:r>
              <a:rPr lang="zh-CN" altLang="en-US" b="1" dirty="0">
                <a:solidFill>
                  <a:srgbClr val="686868"/>
                </a:solidFill>
                <a:latin typeface="微软雅黑" pitchFamily="34" charset="-122"/>
                <a:ea typeface="微软雅黑" pitchFamily="34" charset="-122"/>
              </a:rPr>
              <a:t>2022年完成地区生产总值343.99亿元，增长3.9%</a:t>
            </a:r>
            <a:endParaRPr lang="zh-CN" altLang="en-US" b="1" dirty="0">
              <a:solidFill>
                <a:srgbClr val="686868"/>
              </a:solidFill>
              <a:latin typeface="微软雅黑" pitchFamily="34" charset="-122"/>
              <a:ea typeface="微软雅黑" pitchFamily="34" charset="-122"/>
            </a:endParaRPr>
          </a:p>
        </p:txBody>
      </p:sp>
      <p:sp>
        <p:nvSpPr>
          <p:cNvPr id="46" name="文本框 45"/>
          <p:cNvSpPr txBox="1"/>
          <p:nvPr/>
        </p:nvSpPr>
        <p:spPr>
          <a:xfrm>
            <a:off x="1557354" y="1348729"/>
            <a:ext cx="2429754" cy="553085"/>
          </a:xfrm>
          <a:prstGeom prst="rect">
            <a:avLst/>
          </a:prstGeom>
          <a:noFill/>
        </p:spPr>
        <p:txBody>
          <a:bodyPr wrap="square">
            <a:spAutoFit/>
          </a:bodyPr>
          <a:lstStyle/>
          <a:p>
            <a:pPr algn="ctr">
              <a:lnSpc>
                <a:spcPct val="150000"/>
              </a:lnSpc>
            </a:pPr>
            <a:r>
              <a:rPr lang="zh-CN" altLang="en-US" sz="2000" b="1" dirty="0">
                <a:solidFill>
                  <a:srgbClr val="F86F16"/>
                </a:solidFill>
                <a:effectLst>
                  <a:reflection blurRad="76200" stA="20000" endPos="85000" dist="76200" dir="5400000" sy="-100000" algn="bl" rotWithShape="0"/>
                </a:effectLst>
                <a:latin typeface="微软雅黑" pitchFamily="34" charset="-122"/>
                <a:ea typeface="微软雅黑" pitchFamily="34" charset="-122"/>
              </a:rPr>
              <a:t>增速排名全省第二</a:t>
            </a:r>
            <a:endParaRPr lang="zh-CN" altLang="en-US" sz="2000" b="1" dirty="0">
              <a:solidFill>
                <a:srgbClr val="F86F16"/>
              </a:solidFill>
              <a:effectLst>
                <a:reflection blurRad="76200" stA="20000" endPos="85000" dist="76200" dir="5400000" sy="-100000" algn="bl" rotWithShape="0"/>
              </a:effectLst>
              <a:latin typeface="微软雅黑" pitchFamily="34" charset="-122"/>
              <a:ea typeface="微软雅黑" pitchFamily="34" charset="-122"/>
            </a:endParaRPr>
          </a:p>
        </p:txBody>
      </p:sp>
      <p:grpSp>
        <p:nvGrpSpPr>
          <p:cNvPr id="140" name="组合 139"/>
          <p:cNvGrpSpPr/>
          <p:nvPr/>
        </p:nvGrpSpPr>
        <p:grpSpPr>
          <a:xfrm>
            <a:off x="4272197" y="1639888"/>
            <a:ext cx="983433" cy="983432"/>
            <a:chOff x="1055186" y="1524660"/>
            <a:chExt cx="1229909" cy="1229909"/>
          </a:xfrm>
        </p:grpSpPr>
        <p:sp>
          <p:nvSpPr>
            <p:cNvPr id="143" name="椭圆 142"/>
            <p:cNvSpPr/>
            <p:nvPr/>
          </p:nvSpPr>
          <p:spPr>
            <a:xfrm>
              <a:off x="1055186" y="1524660"/>
              <a:ext cx="1229909" cy="1229909"/>
            </a:xfrm>
            <a:prstGeom prst="ellipse">
              <a:avLst/>
            </a:prstGeom>
            <a:solidFill>
              <a:srgbClr val="D81813"/>
            </a:solidFill>
            <a:ln>
              <a:noFill/>
            </a:ln>
            <a:effectLst>
              <a:innerShdw blurRad="63500" dist="38100" dir="16200000">
                <a:schemeClr val="bg1">
                  <a:alpha val="70000"/>
                </a:schemeClr>
              </a:innerShdw>
              <a:reflection blurRad="6350" stA="15000" endPos="5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144" name="iconfont-10738-5176819"/>
            <p:cNvSpPr/>
            <p:nvPr/>
          </p:nvSpPr>
          <p:spPr>
            <a:xfrm>
              <a:off x="1345840" y="1978271"/>
              <a:ext cx="698966" cy="391827"/>
            </a:xfrm>
            <a:custGeom>
              <a:avLst/>
              <a:gdLst>
                <a:gd name="T0" fmla="*/ 4288 w 6536"/>
                <a:gd name="T1" fmla="*/ 1835 h 3670"/>
                <a:gd name="T2" fmla="*/ 1015 w 6536"/>
                <a:gd name="T3" fmla="*/ 1835 h 3670"/>
                <a:gd name="T4" fmla="*/ 1327 w 6536"/>
                <a:gd name="T5" fmla="*/ 1523 h 3670"/>
                <a:gd name="T6" fmla="*/ 529 w 6536"/>
                <a:gd name="T7" fmla="*/ 2616 h 3670"/>
                <a:gd name="T8" fmla="*/ 529 w 6536"/>
                <a:gd name="T9" fmla="*/ 1054 h 3670"/>
                <a:gd name="T10" fmla="*/ 4855 w 6536"/>
                <a:gd name="T11" fmla="*/ 438 h 3670"/>
                <a:gd name="T12" fmla="*/ 5487 w 6536"/>
                <a:gd name="T13" fmla="*/ 1068 h 3670"/>
                <a:gd name="T14" fmla="*/ 5925 w 6536"/>
                <a:gd name="T15" fmla="*/ 514 h 3670"/>
                <a:gd name="T16" fmla="*/ 0 w 6536"/>
                <a:gd name="T17" fmla="*/ 514 h 3670"/>
                <a:gd name="T18" fmla="*/ 4087 w 6536"/>
                <a:gd name="T19" fmla="*/ 3670 h 3670"/>
                <a:gd name="T20" fmla="*/ 1049 w 6536"/>
                <a:gd name="T21" fmla="*/ 3136 h 3670"/>
                <a:gd name="T22" fmla="*/ 4223 w 6536"/>
                <a:gd name="T23" fmla="*/ 3367 h 3670"/>
                <a:gd name="T24" fmla="*/ 5861 w 6536"/>
                <a:gd name="T25" fmla="*/ 3670 h 3670"/>
                <a:gd name="T26" fmla="*/ 5861 w 6536"/>
                <a:gd name="T27" fmla="*/ 3302 h 3670"/>
                <a:gd name="T28" fmla="*/ 4528 w 6536"/>
                <a:gd name="T29" fmla="*/ 2851 h 3670"/>
                <a:gd name="T30" fmla="*/ 6167 w 6536"/>
                <a:gd name="T31" fmla="*/ 3154 h 3670"/>
                <a:gd name="T32" fmla="*/ 6167 w 6536"/>
                <a:gd name="T33" fmla="*/ 2786 h 3670"/>
                <a:gd name="T34" fmla="*/ 4832 w 6536"/>
                <a:gd name="T35" fmla="*/ 2335 h 3670"/>
                <a:gd name="T36" fmla="*/ 6471 w 6536"/>
                <a:gd name="T37" fmla="*/ 2638 h 3670"/>
                <a:gd name="T38" fmla="*/ 6471 w 6536"/>
                <a:gd name="T39" fmla="*/ 2270 h 3670"/>
                <a:gd name="T40" fmla="*/ 3744 w 6536"/>
                <a:gd name="T41" fmla="*/ 2588 h 3670"/>
                <a:gd name="T42" fmla="*/ 3539 w 6536"/>
                <a:gd name="T43" fmla="*/ 2756 h 3670"/>
                <a:gd name="T44" fmla="*/ 3121 w 6536"/>
                <a:gd name="T45" fmla="*/ 2871 h 3670"/>
                <a:gd name="T46" fmla="*/ 2825 w 6536"/>
                <a:gd name="T47" fmla="*/ 2874 h 3670"/>
                <a:gd name="T48" fmla="*/ 2405 w 6536"/>
                <a:gd name="T49" fmla="*/ 2764 h 3670"/>
                <a:gd name="T50" fmla="*/ 2197 w 6536"/>
                <a:gd name="T51" fmla="*/ 2600 h 3670"/>
                <a:gd name="T52" fmla="*/ 1992 w 6536"/>
                <a:gd name="T53" fmla="*/ 2219 h 3670"/>
                <a:gd name="T54" fmla="*/ 1924 w 6536"/>
                <a:gd name="T55" fmla="*/ 1931 h 3670"/>
                <a:gd name="T56" fmla="*/ 1936 w 6536"/>
                <a:gd name="T57" fmla="*/ 1498 h 3670"/>
                <a:gd name="T58" fmla="*/ 2049 w 6536"/>
                <a:gd name="T59" fmla="*/ 1258 h 3670"/>
                <a:gd name="T60" fmla="*/ 2376 w 6536"/>
                <a:gd name="T61" fmla="*/ 972 h 3670"/>
                <a:gd name="T62" fmla="*/ 2641 w 6536"/>
                <a:gd name="T63" fmla="*/ 842 h 3670"/>
                <a:gd name="T64" fmla="*/ 3065 w 6536"/>
                <a:gd name="T65" fmla="*/ 756 h 3670"/>
                <a:gd name="T66" fmla="*/ 3325 w 6536"/>
                <a:gd name="T67" fmla="*/ 814 h 3670"/>
                <a:gd name="T68" fmla="*/ 3675 w 6536"/>
                <a:gd name="T69" fmla="*/ 1070 h 3670"/>
                <a:gd name="T70" fmla="*/ 3861 w 6536"/>
                <a:gd name="T71" fmla="*/ 1300 h 3670"/>
                <a:gd name="T72" fmla="*/ 4039 w 6536"/>
                <a:gd name="T73" fmla="*/ 1695 h 3670"/>
                <a:gd name="T74" fmla="*/ 4041 w 6536"/>
                <a:gd name="T75" fmla="*/ 1960 h 3670"/>
                <a:gd name="T76" fmla="*/ 3869 w 6536"/>
                <a:gd name="T77" fmla="*/ 2358 h 3670"/>
                <a:gd name="T78" fmla="*/ 3077 w 6536"/>
                <a:gd name="T79" fmla="*/ 1288 h 3670"/>
                <a:gd name="T80" fmla="*/ 2937 w 6536"/>
                <a:gd name="T81" fmla="*/ 1122 h 3670"/>
                <a:gd name="T82" fmla="*/ 2704 w 6536"/>
                <a:gd name="T83" fmla="*/ 1375 h 3670"/>
                <a:gd name="T84" fmla="*/ 2956 w 6536"/>
                <a:gd name="T85" fmla="*/ 1938 h 3670"/>
                <a:gd name="T86" fmla="*/ 3057 w 6536"/>
                <a:gd name="T87" fmla="*/ 2176 h 3670"/>
                <a:gd name="T88" fmla="*/ 2832 w 6536"/>
                <a:gd name="T89" fmla="*/ 2064 h 3670"/>
                <a:gd name="T90" fmla="*/ 2583 w 6536"/>
                <a:gd name="T91" fmla="*/ 2072 h 3670"/>
                <a:gd name="T92" fmla="*/ 2905 w 6536"/>
                <a:gd name="T93" fmla="*/ 2515 h 3670"/>
                <a:gd name="T94" fmla="*/ 3076 w 6536"/>
                <a:gd name="T95" fmla="*/ 2515 h 3670"/>
                <a:gd name="T96" fmla="*/ 3337 w 6536"/>
                <a:gd name="T97" fmla="*/ 2091 h 3670"/>
                <a:gd name="T98" fmla="*/ 2899 w 6536"/>
                <a:gd name="T99" fmla="*/ 1667 h 3670"/>
                <a:gd name="T100" fmla="*/ 2975 w 6536"/>
                <a:gd name="T101" fmla="*/ 1466 h 3670"/>
                <a:gd name="T102" fmla="*/ 3125 w 6536"/>
                <a:gd name="T103" fmla="*/ 1627 h 3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536" h="3670">
                  <a:moveTo>
                    <a:pt x="4912" y="1835"/>
                  </a:moveTo>
                  <a:cubicBezTo>
                    <a:pt x="4912" y="2007"/>
                    <a:pt x="4772" y="2147"/>
                    <a:pt x="4600" y="2147"/>
                  </a:cubicBezTo>
                  <a:cubicBezTo>
                    <a:pt x="4428" y="2147"/>
                    <a:pt x="4288" y="2007"/>
                    <a:pt x="4288" y="1835"/>
                  </a:cubicBezTo>
                  <a:cubicBezTo>
                    <a:pt x="4288" y="1663"/>
                    <a:pt x="4428" y="1523"/>
                    <a:pt x="4600" y="1523"/>
                  </a:cubicBezTo>
                  <a:cubicBezTo>
                    <a:pt x="4772" y="1523"/>
                    <a:pt x="4912" y="1663"/>
                    <a:pt x="4912" y="1835"/>
                  </a:cubicBezTo>
                  <a:close/>
                  <a:moveTo>
                    <a:pt x="1015" y="1835"/>
                  </a:moveTo>
                  <a:cubicBezTo>
                    <a:pt x="1015" y="2007"/>
                    <a:pt x="1155" y="2147"/>
                    <a:pt x="1327" y="2147"/>
                  </a:cubicBezTo>
                  <a:cubicBezTo>
                    <a:pt x="1499" y="2147"/>
                    <a:pt x="1639" y="2007"/>
                    <a:pt x="1639" y="1835"/>
                  </a:cubicBezTo>
                  <a:cubicBezTo>
                    <a:pt x="1639" y="1663"/>
                    <a:pt x="1499" y="1523"/>
                    <a:pt x="1327" y="1523"/>
                  </a:cubicBezTo>
                  <a:cubicBezTo>
                    <a:pt x="1155" y="1523"/>
                    <a:pt x="1015" y="1663"/>
                    <a:pt x="1015" y="1835"/>
                  </a:cubicBezTo>
                  <a:close/>
                  <a:moveTo>
                    <a:pt x="1049" y="3136"/>
                  </a:moveTo>
                  <a:cubicBezTo>
                    <a:pt x="1049" y="2850"/>
                    <a:pt x="816" y="2616"/>
                    <a:pt x="529" y="2616"/>
                  </a:cubicBezTo>
                  <a:cubicBezTo>
                    <a:pt x="499" y="2616"/>
                    <a:pt x="468" y="2619"/>
                    <a:pt x="439" y="2624"/>
                  </a:cubicBezTo>
                  <a:lnTo>
                    <a:pt x="439" y="1046"/>
                  </a:lnTo>
                  <a:cubicBezTo>
                    <a:pt x="468" y="1051"/>
                    <a:pt x="499" y="1054"/>
                    <a:pt x="529" y="1054"/>
                  </a:cubicBezTo>
                  <a:cubicBezTo>
                    <a:pt x="816" y="1054"/>
                    <a:pt x="1049" y="820"/>
                    <a:pt x="1049" y="534"/>
                  </a:cubicBezTo>
                  <a:cubicBezTo>
                    <a:pt x="1049" y="500"/>
                    <a:pt x="1047" y="470"/>
                    <a:pt x="1040" y="438"/>
                  </a:cubicBezTo>
                  <a:lnTo>
                    <a:pt x="4855" y="438"/>
                  </a:lnTo>
                  <a:cubicBezTo>
                    <a:pt x="4844" y="478"/>
                    <a:pt x="4839" y="520"/>
                    <a:pt x="4839" y="564"/>
                  </a:cubicBezTo>
                  <a:cubicBezTo>
                    <a:pt x="4839" y="851"/>
                    <a:pt x="5072" y="1084"/>
                    <a:pt x="5359" y="1084"/>
                  </a:cubicBezTo>
                  <a:cubicBezTo>
                    <a:pt x="5403" y="1084"/>
                    <a:pt x="5447" y="1079"/>
                    <a:pt x="5487" y="1068"/>
                  </a:cubicBezTo>
                  <a:lnTo>
                    <a:pt x="5487" y="2134"/>
                  </a:lnTo>
                  <a:lnTo>
                    <a:pt x="5925" y="2134"/>
                  </a:lnTo>
                  <a:lnTo>
                    <a:pt x="5925" y="514"/>
                  </a:lnTo>
                  <a:cubicBezTo>
                    <a:pt x="5925" y="231"/>
                    <a:pt x="5695" y="0"/>
                    <a:pt x="5412" y="0"/>
                  </a:cubicBezTo>
                  <a:lnTo>
                    <a:pt x="513" y="0"/>
                  </a:lnTo>
                  <a:cubicBezTo>
                    <a:pt x="231" y="0"/>
                    <a:pt x="0" y="231"/>
                    <a:pt x="0" y="514"/>
                  </a:cubicBezTo>
                  <a:lnTo>
                    <a:pt x="0" y="3156"/>
                  </a:lnTo>
                  <a:cubicBezTo>
                    <a:pt x="0" y="3439"/>
                    <a:pt x="231" y="3670"/>
                    <a:pt x="513" y="3670"/>
                  </a:cubicBezTo>
                  <a:lnTo>
                    <a:pt x="4087" y="3670"/>
                  </a:lnTo>
                  <a:lnTo>
                    <a:pt x="4087" y="3231"/>
                  </a:lnTo>
                  <a:lnTo>
                    <a:pt x="1041" y="3231"/>
                  </a:lnTo>
                  <a:cubicBezTo>
                    <a:pt x="1047" y="3200"/>
                    <a:pt x="1049" y="3168"/>
                    <a:pt x="1049" y="3136"/>
                  </a:cubicBezTo>
                  <a:close/>
                  <a:moveTo>
                    <a:pt x="5861" y="3302"/>
                  </a:moveTo>
                  <a:lnTo>
                    <a:pt x="4288" y="3302"/>
                  </a:lnTo>
                  <a:cubicBezTo>
                    <a:pt x="4252" y="3302"/>
                    <a:pt x="4223" y="3331"/>
                    <a:pt x="4223" y="3367"/>
                  </a:cubicBezTo>
                  <a:lnTo>
                    <a:pt x="4223" y="3604"/>
                  </a:lnTo>
                  <a:cubicBezTo>
                    <a:pt x="4223" y="3640"/>
                    <a:pt x="4252" y="3670"/>
                    <a:pt x="4288" y="3670"/>
                  </a:cubicBezTo>
                  <a:lnTo>
                    <a:pt x="5861" y="3670"/>
                  </a:lnTo>
                  <a:cubicBezTo>
                    <a:pt x="5897" y="3670"/>
                    <a:pt x="5927" y="3640"/>
                    <a:pt x="5927" y="3604"/>
                  </a:cubicBezTo>
                  <a:lnTo>
                    <a:pt x="5927" y="3367"/>
                  </a:lnTo>
                  <a:cubicBezTo>
                    <a:pt x="5927" y="3331"/>
                    <a:pt x="5897" y="3302"/>
                    <a:pt x="5861" y="3302"/>
                  </a:cubicBezTo>
                  <a:close/>
                  <a:moveTo>
                    <a:pt x="6167" y="2786"/>
                  </a:moveTo>
                  <a:lnTo>
                    <a:pt x="4593" y="2786"/>
                  </a:lnTo>
                  <a:cubicBezTo>
                    <a:pt x="4557" y="2786"/>
                    <a:pt x="4528" y="2815"/>
                    <a:pt x="4528" y="2851"/>
                  </a:cubicBezTo>
                  <a:lnTo>
                    <a:pt x="4528" y="3088"/>
                  </a:lnTo>
                  <a:cubicBezTo>
                    <a:pt x="4528" y="3124"/>
                    <a:pt x="4557" y="3154"/>
                    <a:pt x="4593" y="3154"/>
                  </a:cubicBezTo>
                  <a:lnTo>
                    <a:pt x="6167" y="3154"/>
                  </a:lnTo>
                  <a:cubicBezTo>
                    <a:pt x="6203" y="3154"/>
                    <a:pt x="6232" y="3124"/>
                    <a:pt x="6232" y="3088"/>
                  </a:cubicBezTo>
                  <a:lnTo>
                    <a:pt x="6232" y="2851"/>
                  </a:lnTo>
                  <a:cubicBezTo>
                    <a:pt x="6232" y="2815"/>
                    <a:pt x="6203" y="2786"/>
                    <a:pt x="6167" y="2786"/>
                  </a:cubicBezTo>
                  <a:close/>
                  <a:moveTo>
                    <a:pt x="6471" y="2270"/>
                  </a:moveTo>
                  <a:lnTo>
                    <a:pt x="4897" y="2270"/>
                  </a:lnTo>
                  <a:cubicBezTo>
                    <a:pt x="4861" y="2270"/>
                    <a:pt x="4832" y="2299"/>
                    <a:pt x="4832" y="2335"/>
                  </a:cubicBezTo>
                  <a:lnTo>
                    <a:pt x="4832" y="2572"/>
                  </a:lnTo>
                  <a:cubicBezTo>
                    <a:pt x="4832" y="2608"/>
                    <a:pt x="4861" y="2638"/>
                    <a:pt x="4897" y="2638"/>
                  </a:cubicBezTo>
                  <a:lnTo>
                    <a:pt x="6471" y="2638"/>
                  </a:lnTo>
                  <a:cubicBezTo>
                    <a:pt x="6507" y="2638"/>
                    <a:pt x="6536" y="2608"/>
                    <a:pt x="6536" y="2572"/>
                  </a:cubicBezTo>
                  <a:lnTo>
                    <a:pt x="6536" y="2335"/>
                  </a:lnTo>
                  <a:cubicBezTo>
                    <a:pt x="6536" y="2299"/>
                    <a:pt x="6507" y="2270"/>
                    <a:pt x="6471" y="2270"/>
                  </a:cubicBezTo>
                  <a:close/>
                  <a:moveTo>
                    <a:pt x="3869" y="2358"/>
                  </a:moveTo>
                  <a:lnTo>
                    <a:pt x="3880" y="2415"/>
                  </a:lnTo>
                  <a:cubicBezTo>
                    <a:pt x="3896" y="2502"/>
                    <a:pt x="3832" y="2583"/>
                    <a:pt x="3744" y="2588"/>
                  </a:cubicBezTo>
                  <a:lnTo>
                    <a:pt x="3687" y="2592"/>
                  </a:lnTo>
                  <a:cubicBezTo>
                    <a:pt x="3624" y="2596"/>
                    <a:pt x="3571" y="2639"/>
                    <a:pt x="3553" y="2700"/>
                  </a:cubicBezTo>
                  <a:lnTo>
                    <a:pt x="3539" y="2756"/>
                  </a:lnTo>
                  <a:cubicBezTo>
                    <a:pt x="3516" y="2842"/>
                    <a:pt x="3423" y="2887"/>
                    <a:pt x="3341" y="2854"/>
                  </a:cubicBezTo>
                  <a:lnTo>
                    <a:pt x="3288" y="2831"/>
                  </a:lnTo>
                  <a:cubicBezTo>
                    <a:pt x="3229" y="2807"/>
                    <a:pt x="3163" y="2823"/>
                    <a:pt x="3121" y="2871"/>
                  </a:cubicBezTo>
                  <a:lnTo>
                    <a:pt x="3084" y="2915"/>
                  </a:lnTo>
                  <a:cubicBezTo>
                    <a:pt x="3027" y="2982"/>
                    <a:pt x="2923" y="2983"/>
                    <a:pt x="2864" y="2916"/>
                  </a:cubicBezTo>
                  <a:lnTo>
                    <a:pt x="2825" y="2874"/>
                  </a:lnTo>
                  <a:cubicBezTo>
                    <a:pt x="2783" y="2827"/>
                    <a:pt x="2716" y="2812"/>
                    <a:pt x="2657" y="2836"/>
                  </a:cubicBezTo>
                  <a:lnTo>
                    <a:pt x="2604" y="2859"/>
                  </a:lnTo>
                  <a:cubicBezTo>
                    <a:pt x="2523" y="2894"/>
                    <a:pt x="2429" y="2850"/>
                    <a:pt x="2405" y="2764"/>
                  </a:cubicBezTo>
                  <a:lnTo>
                    <a:pt x="2389" y="2708"/>
                  </a:lnTo>
                  <a:cubicBezTo>
                    <a:pt x="2372" y="2648"/>
                    <a:pt x="2317" y="2606"/>
                    <a:pt x="2255" y="2603"/>
                  </a:cubicBezTo>
                  <a:lnTo>
                    <a:pt x="2197" y="2600"/>
                  </a:lnTo>
                  <a:cubicBezTo>
                    <a:pt x="2109" y="2596"/>
                    <a:pt x="2044" y="2516"/>
                    <a:pt x="2059" y="2430"/>
                  </a:cubicBezTo>
                  <a:lnTo>
                    <a:pt x="2068" y="2372"/>
                  </a:lnTo>
                  <a:cubicBezTo>
                    <a:pt x="2079" y="2310"/>
                    <a:pt x="2048" y="2248"/>
                    <a:pt x="1992" y="2219"/>
                  </a:cubicBezTo>
                  <a:lnTo>
                    <a:pt x="1941" y="2192"/>
                  </a:lnTo>
                  <a:cubicBezTo>
                    <a:pt x="1864" y="2151"/>
                    <a:pt x="1840" y="2050"/>
                    <a:pt x="1891" y="1978"/>
                  </a:cubicBezTo>
                  <a:lnTo>
                    <a:pt x="1924" y="1931"/>
                  </a:lnTo>
                  <a:cubicBezTo>
                    <a:pt x="1960" y="1879"/>
                    <a:pt x="1960" y="1811"/>
                    <a:pt x="1923" y="1759"/>
                  </a:cubicBezTo>
                  <a:lnTo>
                    <a:pt x="1888" y="1712"/>
                  </a:lnTo>
                  <a:cubicBezTo>
                    <a:pt x="1836" y="1640"/>
                    <a:pt x="1859" y="1540"/>
                    <a:pt x="1936" y="1498"/>
                  </a:cubicBezTo>
                  <a:lnTo>
                    <a:pt x="1987" y="1470"/>
                  </a:lnTo>
                  <a:cubicBezTo>
                    <a:pt x="2041" y="1439"/>
                    <a:pt x="2071" y="1376"/>
                    <a:pt x="2060" y="1315"/>
                  </a:cubicBezTo>
                  <a:lnTo>
                    <a:pt x="2049" y="1258"/>
                  </a:lnTo>
                  <a:cubicBezTo>
                    <a:pt x="2033" y="1171"/>
                    <a:pt x="2097" y="1090"/>
                    <a:pt x="2185" y="1084"/>
                  </a:cubicBezTo>
                  <a:lnTo>
                    <a:pt x="2243" y="1080"/>
                  </a:lnTo>
                  <a:cubicBezTo>
                    <a:pt x="2305" y="1076"/>
                    <a:pt x="2359" y="1034"/>
                    <a:pt x="2376" y="972"/>
                  </a:cubicBezTo>
                  <a:lnTo>
                    <a:pt x="2391" y="916"/>
                  </a:lnTo>
                  <a:cubicBezTo>
                    <a:pt x="2413" y="831"/>
                    <a:pt x="2507" y="786"/>
                    <a:pt x="2588" y="819"/>
                  </a:cubicBezTo>
                  <a:lnTo>
                    <a:pt x="2641" y="842"/>
                  </a:lnTo>
                  <a:cubicBezTo>
                    <a:pt x="2700" y="866"/>
                    <a:pt x="2767" y="850"/>
                    <a:pt x="2808" y="802"/>
                  </a:cubicBezTo>
                  <a:lnTo>
                    <a:pt x="2845" y="758"/>
                  </a:lnTo>
                  <a:cubicBezTo>
                    <a:pt x="2903" y="691"/>
                    <a:pt x="3007" y="690"/>
                    <a:pt x="3065" y="756"/>
                  </a:cubicBezTo>
                  <a:lnTo>
                    <a:pt x="3104" y="799"/>
                  </a:lnTo>
                  <a:cubicBezTo>
                    <a:pt x="3147" y="846"/>
                    <a:pt x="3213" y="860"/>
                    <a:pt x="3272" y="836"/>
                  </a:cubicBezTo>
                  <a:lnTo>
                    <a:pt x="3325" y="814"/>
                  </a:lnTo>
                  <a:cubicBezTo>
                    <a:pt x="3407" y="779"/>
                    <a:pt x="3500" y="823"/>
                    <a:pt x="3524" y="908"/>
                  </a:cubicBezTo>
                  <a:lnTo>
                    <a:pt x="3540" y="964"/>
                  </a:lnTo>
                  <a:cubicBezTo>
                    <a:pt x="3557" y="1024"/>
                    <a:pt x="3612" y="1067"/>
                    <a:pt x="3675" y="1070"/>
                  </a:cubicBezTo>
                  <a:lnTo>
                    <a:pt x="3732" y="1072"/>
                  </a:lnTo>
                  <a:cubicBezTo>
                    <a:pt x="3820" y="1076"/>
                    <a:pt x="3885" y="1156"/>
                    <a:pt x="3871" y="1243"/>
                  </a:cubicBezTo>
                  <a:lnTo>
                    <a:pt x="3861" y="1300"/>
                  </a:lnTo>
                  <a:cubicBezTo>
                    <a:pt x="3851" y="1363"/>
                    <a:pt x="3881" y="1424"/>
                    <a:pt x="3937" y="1454"/>
                  </a:cubicBezTo>
                  <a:lnTo>
                    <a:pt x="3988" y="1480"/>
                  </a:lnTo>
                  <a:cubicBezTo>
                    <a:pt x="4065" y="1522"/>
                    <a:pt x="4089" y="1623"/>
                    <a:pt x="4039" y="1695"/>
                  </a:cubicBezTo>
                  <a:lnTo>
                    <a:pt x="4005" y="1742"/>
                  </a:lnTo>
                  <a:cubicBezTo>
                    <a:pt x="3969" y="1794"/>
                    <a:pt x="3969" y="1862"/>
                    <a:pt x="4007" y="1914"/>
                  </a:cubicBezTo>
                  <a:lnTo>
                    <a:pt x="4041" y="1960"/>
                  </a:lnTo>
                  <a:cubicBezTo>
                    <a:pt x="4093" y="2032"/>
                    <a:pt x="4071" y="2132"/>
                    <a:pt x="3993" y="2175"/>
                  </a:cubicBezTo>
                  <a:lnTo>
                    <a:pt x="3943" y="2203"/>
                  </a:lnTo>
                  <a:cubicBezTo>
                    <a:pt x="3888" y="2234"/>
                    <a:pt x="3859" y="2296"/>
                    <a:pt x="3869" y="2358"/>
                  </a:cubicBezTo>
                  <a:close/>
                  <a:moveTo>
                    <a:pt x="3341" y="1592"/>
                  </a:moveTo>
                  <a:cubicBezTo>
                    <a:pt x="3336" y="1514"/>
                    <a:pt x="3312" y="1448"/>
                    <a:pt x="3265" y="1395"/>
                  </a:cubicBezTo>
                  <a:cubicBezTo>
                    <a:pt x="3217" y="1340"/>
                    <a:pt x="3155" y="1304"/>
                    <a:pt x="3077" y="1288"/>
                  </a:cubicBezTo>
                  <a:lnTo>
                    <a:pt x="3077" y="1152"/>
                  </a:lnTo>
                  <a:cubicBezTo>
                    <a:pt x="3077" y="1136"/>
                    <a:pt x="3064" y="1122"/>
                    <a:pt x="3047" y="1122"/>
                  </a:cubicBezTo>
                  <a:lnTo>
                    <a:pt x="2937" y="1122"/>
                  </a:lnTo>
                  <a:cubicBezTo>
                    <a:pt x="2921" y="1122"/>
                    <a:pt x="2907" y="1135"/>
                    <a:pt x="2907" y="1152"/>
                  </a:cubicBezTo>
                  <a:lnTo>
                    <a:pt x="2907" y="1283"/>
                  </a:lnTo>
                  <a:cubicBezTo>
                    <a:pt x="2824" y="1295"/>
                    <a:pt x="2756" y="1326"/>
                    <a:pt x="2704" y="1375"/>
                  </a:cubicBezTo>
                  <a:cubicBezTo>
                    <a:pt x="2647" y="1430"/>
                    <a:pt x="2619" y="1499"/>
                    <a:pt x="2619" y="1583"/>
                  </a:cubicBezTo>
                  <a:cubicBezTo>
                    <a:pt x="2619" y="1676"/>
                    <a:pt x="2645" y="1747"/>
                    <a:pt x="2699" y="1795"/>
                  </a:cubicBezTo>
                  <a:cubicBezTo>
                    <a:pt x="2752" y="1843"/>
                    <a:pt x="2837" y="1891"/>
                    <a:pt x="2956" y="1938"/>
                  </a:cubicBezTo>
                  <a:cubicBezTo>
                    <a:pt x="3004" y="1959"/>
                    <a:pt x="3039" y="1980"/>
                    <a:pt x="3057" y="2002"/>
                  </a:cubicBezTo>
                  <a:cubicBezTo>
                    <a:pt x="3076" y="2023"/>
                    <a:pt x="3085" y="2054"/>
                    <a:pt x="3085" y="2094"/>
                  </a:cubicBezTo>
                  <a:cubicBezTo>
                    <a:pt x="3085" y="2127"/>
                    <a:pt x="3076" y="2155"/>
                    <a:pt x="3057" y="2176"/>
                  </a:cubicBezTo>
                  <a:cubicBezTo>
                    <a:pt x="3039" y="2198"/>
                    <a:pt x="3012" y="2208"/>
                    <a:pt x="2976" y="2208"/>
                  </a:cubicBezTo>
                  <a:cubicBezTo>
                    <a:pt x="2933" y="2208"/>
                    <a:pt x="2899" y="2195"/>
                    <a:pt x="2871" y="2167"/>
                  </a:cubicBezTo>
                  <a:cubicBezTo>
                    <a:pt x="2848" y="2144"/>
                    <a:pt x="2836" y="2111"/>
                    <a:pt x="2832" y="2064"/>
                  </a:cubicBezTo>
                  <a:cubicBezTo>
                    <a:pt x="2831" y="2047"/>
                    <a:pt x="2815" y="2034"/>
                    <a:pt x="2796" y="2034"/>
                  </a:cubicBezTo>
                  <a:lnTo>
                    <a:pt x="2617" y="2036"/>
                  </a:lnTo>
                  <a:cubicBezTo>
                    <a:pt x="2597" y="2036"/>
                    <a:pt x="2581" y="2052"/>
                    <a:pt x="2583" y="2072"/>
                  </a:cubicBezTo>
                  <a:cubicBezTo>
                    <a:pt x="2587" y="2167"/>
                    <a:pt x="2617" y="2240"/>
                    <a:pt x="2675" y="2292"/>
                  </a:cubicBezTo>
                  <a:cubicBezTo>
                    <a:pt x="2736" y="2348"/>
                    <a:pt x="2813" y="2382"/>
                    <a:pt x="2905" y="2392"/>
                  </a:cubicBezTo>
                  <a:lnTo>
                    <a:pt x="2905" y="2515"/>
                  </a:lnTo>
                  <a:cubicBezTo>
                    <a:pt x="2905" y="2531"/>
                    <a:pt x="2919" y="2546"/>
                    <a:pt x="2936" y="2546"/>
                  </a:cubicBezTo>
                  <a:lnTo>
                    <a:pt x="3045" y="2546"/>
                  </a:lnTo>
                  <a:cubicBezTo>
                    <a:pt x="3061" y="2546"/>
                    <a:pt x="3076" y="2532"/>
                    <a:pt x="3076" y="2515"/>
                  </a:cubicBezTo>
                  <a:lnTo>
                    <a:pt x="3076" y="2388"/>
                  </a:lnTo>
                  <a:cubicBezTo>
                    <a:pt x="3149" y="2375"/>
                    <a:pt x="3209" y="2346"/>
                    <a:pt x="3256" y="2300"/>
                  </a:cubicBezTo>
                  <a:cubicBezTo>
                    <a:pt x="3311" y="2247"/>
                    <a:pt x="3337" y="2178"/>
                    <a:pt x="3337" y="2091"/>
                  </a:cubicBezTo>
                  <a:cubicBezTo>
                    <a:pt x="3337" y="2000"/>
                    <a:pt x="3311" y="1930"/>
                    <a:pt x="3256" y="1880"/>
                  </a:cubicBezTo>
                  <a:cubicBezTo>
                    <a:pt x="3201" y="1831"/>
                    <a:pt x="3116" y="1782"/>
                    <a:pt x="3001" y="1732"/>
                  </a:cubicBezTo>
                  <a:cubicBezTo>
                    <a:pt x="2952" y="1711"/>
                    <a:pt x="2917" y="1688"/>
                    <a:pt x="2899" y="1667"/>
                  </a:cubicBezTo>
                  <a:cubicBezTo>
                    <a:pt x="2880" y="1646"/>
                    <a:pt x="2871" y="1618"/>
                    <a:pt x="2871" y="1583"/>
                  </a:cubicBezTo>
                  <a:cubicBezTo>
                    <a:pt x="2871" y="1550"/>
                    <a:pt x="2879" y="1522"/>
                    <a:pt x="2896" y="1499"/>
                  </a:cubicBezTo>
                  <a:cubicBezTo>
                    <a:pt x="2913" y="1478"/>
                    <a:pt x="2939" y="1466"/>
                    <a:pt x="2975" y="1466"/>
                  </a:cubicBezTo>
                  <a:cubicBezTo>
                    <a:pt x="3009" y="1466"/>
                    <a:pt x="3037" y="1479"/>
                    <a:pt x="3059" y="1506"/>
                  </a:cubicBezTo>
                  <a:cubicBezTo>
                    <a:pt x="3076" y="1527"/>
                    <a:pt x="3085" y="1558"/>
                    <a:pt x="3089" y="1596"/>
                  </a:cubicBezTo>
                  <a:cubicBezTo>
                    <a:pt x="3091" y="1614"/>
                    <a:pt x="3107" y="1627"/>
                    <a:pt x="3125" y="1627"/>
                  </a:cubicBezTo>
                  <a:lnTo>
                    <a:pt x="3305" y="1624"/>
                  </a:lnTo>
                  <a:cubicBezTo>
                    <a:pt x="3327" y="1627"/>
                    <a:pt x="3343" y="1611"/>
                    <a:pt x="3341" y="159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sp>
        <p:nvSpPr>
          <p:cNvPr id="141" name="文本框 55"/>
          <p:cNvSpPr txBox="1"/>
          <p:nvPr/>
        </p:nvSpPr>
        <p:spPr>
          <a:xfrm>
            <a:off x="4457065" y="2901315"/>
            <a:ext cx="3582035" cy="92202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b="1" dirty="0">
                <a:solidFill>
                  <a:srgbClr val="686868"/>
                </a:solidFill>
                <a:latin typeface="微软雅黑" pitchFamily="34" charset="-122"/>
                <a:ea typeface="微软雅黑" pitchFamily="34" charset="-122"/>
              </a:rPr>
              <a:t>固定资产投资完成</a:t>
            </a:r>
            <a:r>
              <a:rPr lang="en-US" altLang="zh-CN" b="1" dirty="0">
                <a:solidFill>
                  <a:srgbClr val="686868"/>
                </a:solidFill>
                <a:latin typeface="微软雅黑" pitchFamily="34" charset="-122"/>
                <a:ea typeface="微软雅黑" pitchFamily="34" charset="-122"/>
              </a:rPr>
              <a:t>251.59</a:t>
            </a:r>
            <a:r>
              <a:rPr lang="zh-CN" altLang="en-US" b="1" dirty="0">
                <a:solidFill>
                  <a:srgbClr val="686868"/>
                </a:solidFill>
                <a:latin typeface="微软雅黑" pitchFamily="34" charset="-122"/>
                <a:ea typeface="微软雅黑" pitchFamily="34" charset="-122"/>
              </a:rPr>
              <a:t>亿元，增长</a:t>
            </a:r>
            <a:r>
              <a:rPr lang="en-US" altLang="zh-CN" b="1" dirty="0">
                <a:solidFill>
                  <a:srgbClr val="686868"/>
                </a:solidFill>
                <a:latin typeface="微软雅黑" pitchFamily="34" charset="-122"/>
                <a:ea typeface="微软雅黑" pitchFamily="34" charset="-122"/>
              </a:rPr>
              <a:t>3.8%</a:t>
            </a:r>
            <a:endParaRPr lang="en-US" altLang="zh-CN" b="1" dirty="0">
              <a:solidFill>
                <a:srgbClr val="686868"/>
              </a:solidFill>
              <a:latin typeface="微软雅黑" pitchFamily="34" charset="-122"/>
              <a:ea typeface="微软雅黑" pitchFamily="34" charset="-122"/>
            </a:endParaRPr>
          </a:p>
        </p:txBody>
      </p:sp>
      <p:sp>
        <p:nvSpPr>
          <p:cNvPr id="142" name="文本框 56"/>
          <p:cNvSpPr txBox="1"/>
          <p:nvPr/>
        </p:nvSpPr>
        <p:spPr>
          <a:xfrm>
            <a:off x="4987290" y="1348740"/>
            <a:ext cx="3458845" cy="55308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2000" b="1" dirty="0">
                <a:solidFill>
                  <a:srgbClr val="F86F16"/>
                </a:solidFill>
                <a:effectLst>
                  <a:reflection blurRad="76200" stA="20000" endPos="85000" dist="76200" dir="5400000" sy="-100000" algn="bl" rotWithShape="0"/>
                </a:effectLst>
                <a:latin typeface="微软雅黑" pitchFamily="34" charset="-122"/>
                <a:ea typeface="微软雅黑" pitchFamily="34" charset="-122"/>
              </a:rPr>
              <a:t>高于全省平均水平</a:t>
            </a:r>
            <a:r>
              <a:rPr lang="en-US" altLang="zh-CN" sz="2000" b="1" dirty="0">
                <a:solidFill>
                  <a:srgbClr val="F86F16"/>
                </a:solidFill>
                <a:effectLst>
                  <a:reflection blurRad="76200" stA="20000" endPos="85000" dist="76200" dir="5400000" sy="-100000" algn="bl" rotWithShape="0"/>
                </a:effectLst>
                <a:latin typeface="微软雅黑" pitchFamily="34" charset="-122"/>
                <a:ea typeface="微软雅黑" pitchFamily="34" charset="-122"/>
              </a:rPr>
              <a:t>8</a:t>
            </a:r>
            <a:r>
              <a:rPr lang="zh-CN" altLang="en-US" sz="2000" b="1" dirty="0">
                <a:solidFill>
                  <a:srgbClr val="F86F16"/>
                </a:solidFill>
                <a:effectLst>
                  <a:reflection blurRad="76200" stA="20000" endPos="85000" dist="76200" dir="5400000" sy="-100000" algn="bl" rotWithShape="0"/>
                </a:effectLst>
                <a:latin typeface="微软雅黑" pitchFamily="34" charset="-122"/>
                <a:ea typeface="微软雅黑" pitchFamily="34" charset="-122"/>
              </a:rPr>
              <a:t>个百分点</a:t>
            </a:r>
            <a:endParaRPr lang="zh-CN" altLang="en-US" sz="2000" b="1" dirty="0">
              <a:solidFill>
                <a:srgbClr val="F86F16"/>
              </a:solidFill>
              <a:effectLst>
                <a:reflection blurRad="76200" stA="20000" endPos="85000" dist="76200" dir="5400000" sy="-100000" algn="bl" rotWithShape="0"/>
              </a:effectLst>
              <a:latin typeface="微软雅黑" pitchFamily="34" charset="-122"/>
              <a:ea typeface="微软雅黑" pitchFamily="34" charset="-122"/>
            </a:endParaRPr>
          </a:p>
        </p:txBody>
      </p:sp>
      <p:grpSp>
        <p:nvGrpSpPr>
          <p:cNvPr id="168" name="组合 167"/>
          <p:cNvGrpSpPr/>
          <p:nvPr/>
        </p:nvGrpSpPr>
        <p:grpSpPr>
          <a:xfrm>
            <a:off x="8648529" y="1628775"/>
            <a:ext cx="969803" cy="969802"/>
            <a:chOff x="1055186" y="1524660"/>
            <a:chExt cx="1229909" cy="1229909"/>
          </a:xfrm>
        </p:grpSpPr>
        <p:sp>
          <p:nvSpPr>
            <p:cNvPr id="172" name="椭圆 171"/>
            <p:cNvSpPr/>
            <p:nvPr/>
          </p:nvSpPr>
          <p:spPr>
            <a:xfrm>
              <a:off x="1055186" y="1524660"/>
              <a:ext cx="1229909" cy="1229909"/>
            </a:xfrm>
            <a:prstGeom prst="ellipse">
              <a:avLst/>
            </a:prstGeom>
            <a:gradFill>
              <a:gsLst>
                <a:gs pos="1000">
                  <a:srgbClr val="F65F70"/>
                </a:gs>
                <a:gs pos="59000">
                  <a:srgbClr val="CB364A"/>
                </a:gs>
              </a:gsLst>
              <a:lin ang="16800000" scaled="0"/>
            </a:gradFill>
            <a:ln>
              <a:noFill/>
            </a:ln>
            <a:effectLst>
              <a:innerShdw blurRad="63500" dist="38100" dir="16200000">
                <a:schemeClr val="bg1">
                  <a:alpha val="70000"/>
                </a:schemeClr>
              </a:innerShdw>
              <a:reflection blurRad="6350" stA="15000" endPos="5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173" name="iconfont-10738-5176819"/>
            <p:cNvSpPr/>
            <p:nvPr/>
          </p:nvSpPr>
          <p:spPr>
            <a:xfrm>
              <a:off x="1325901" y="1808730"/>
              <a:ext cx="698966" cy="691022"/>
            </a:xfrm>
            <a:custGeom>
              <a:avLst/>
              <a:gdLst>
                <a:gd name="connsiteX0" fmla="*/ 121763 h 600884"/>
                <a:gd name="connsiteY0" fmla="*/ 121763 h 600884"/>
                <a:gd name="connsiteX1" fmla="*/ 121763 h 600884"/>
                <a:gd name="connsiteY1" fmla="*/ 121763 h 600884"/>
                <a:gd name="connsiteX2" fmla="*/ 121763 h 600884"/>
                <a:gd name="connsiteY2" fmla="*/ 121763 h 600884"/>
                <a:gd name="connsiteX3" fmla="*/ 121763 h 600884"/>
                <a:gd name="connsiteY3" fmla="*/ 121763 h 600884"/>
                <a:gd name="connsiteX4" fmla="*/ 121763 h 600884"/>
                <a:gd name="connsiteY4" fmla="*/ 121763 h 600884"/>
                <a:gd name="connsiteX5" fmla="*/ 121763 h 600884"/>
                <a:gd name="connsiteY5" fmla="*/ 121763 h 600884"/>
                <a:gd name="connsiteX6" fmla="*/ 121763 h 600884"/>
                <a:gd name="connsiteY6" fmla="*/ 121763 h 600884"/>
                <a:gd name="connsiteX7" fmla="*/ 121763 h 600884"/>
                <a:gd name="connsiteY7" fmla="*/ 121763 h 600884"/>
                <a:gd name="connsiteX8" fmla="*/ 121763 h 600884"/>
                <a:gd name="connsiteY8" fmla="*/ 121763 h 600884"/>
                <a:gd name="connsiteX9" fmla="*/ 121763 h 600884"/>
                <a:gd name="connsiteY9" fmla="*/ 121763 h 600884"/>
                <a:gd name="connsiteX10" fmla="*/ 121763 h 600884"/>
                <a:gd name="connsiteY10" fmla="*/ 121763 h 600884"/>
                <a:gd name="connsiteX11" fmla="*/ 121763 h 600884"/>
                <a:gd name="connsiteY11" fmla="*/ 121763 h 600884"/>
                <a:gd name="connsiteX12" fmla="*/ 121763 h 600884"/>
                <a:gd name="connsiteY12" fmla="*/ 121763 h 600884"/>
                <a:gd name="connsiteX13" fmla="*/ 121763 h 600884"/>
                <a:gd name="connsiteY13" fmla="*/ 121763 h 600884"/>
                <a:gd name="connsiteX14" fmla="*/ 121763 h 600884"/>
                <a:gd name="connsiteY14" fmla="*/ 121763 h 600884"/>
                <a:gd name="connsiteX15" fmla="*/ 121763 h 600884"/>
                <a:gd name="connsiteY15" fmla="*/ 121763 h 600884"/>
                <a:gd name="connsiteX16" fmla="*/ 121763 h 600884"/>
                <a:gd name="connsiteY16" fmla="*/ 121763 h 600884"/>
                <a:gd name="connsiteX17" fmla="*/ 121763 h 600884"/>
                <a:gd name="connsiteY17" fmla="*/ 121763 h 600884"/>
                <a:gd name="connsiteX18" fmla="*/ 121763 h 600884"/>
                <a:gd name="connsiteY18" fmla="*/ 121763 h 600884"/>
                <a:gd name="connsiteX19" fmla="*/ 121763 h 600884"/>
                <a:gd name="connsiteY19" fmla="*/ 121763 h 600884"/>
                <a:gd name="connsiteX20" fmla="*/ 121763 h 600884"/>
                <a:gd name="connsiteY20" fmla="*/ 121763 h 600884"/>
                <a:gd name="connsiteX21" fmla="*/ 121763 h 600884"/>
                <a:gd name="connsiteY21" fmla="*/ 121763 h 600884"/>
                <a:gd name="connsiteX22" fmla="*/ 121763 h 600884"/>
                <a:gd name="connsiteY22" fmla="*/ 121763 h 600884"/>
                <a:gd name="connsiteX23" fmla="*/ 121763 h 600884"/>
                <a:gd name="connsiteY23" fmla="*/ 121763 h 600884"/>
                <a:gd name="connsiteX24" fmla="*/ 121763 h 600884"/>
                <a:gd name="connsiteY24" fmla="*/ 121763 h 600884"/>
                <a:gd name="connsiteX25" fmla="*/ 121763 h 600884"/>
                <a:gd name="connsiteY25" fmla="*/ 121763 h 600884"/>
                <a:gd name="connsiteX26" fmla="*/ 121763 h 600884"/>
                <a:gd name="connsiteY26" fmla="*/ 121763 h 600884"/>
                <a:gd name="connsiteX27" fmla="*/ 121763 h 600884"/>
                <a:gd name="connsiteY27" fmla="*/ 121763 h 600884"/>
                <a:gd name="connsiteX28" fmla="*/ 121763 h 600884"/>
                <a:gd name="connsiteY28" fmla="*/ 121763 h 600884"/>
                <a:gd name="connsiteX29" fmla="*/ 121763 h 600884"/>
                <a:gd name="connsiteY29" fmla="*/ 121763 h 600884"/>
                <a:gd name="connsiteX30" fmla="*/ 121763 h 600884"/>
                <a:gd name="connsiteY30" fmla="*/ 121763 h 600884"/>
                <a:gd name="connsiteX31" fmla="*/ 121763 h 600884"/>
                <a:gd name="connsiteY31" fmla="*/ 121763 h 600884"/>
                <a:gd name="connsiteX32" fmla="*/ 121763 h 600884"/>
                <a:gd name="connsiteY32" fmla="*/ 121763 h 600884"/>
                <a:gd name="connsiteX33" fmla="*/ 121763 h 600884"/>
                <a:gd name="connsiteY33" fmla="*/ 121763 h 600884"/>
                <a:gd name="connsiteX34" fmla="*/ 121763 h 600884"/>
                <a:gd name="connsiteY34" fmla="*/ 121763 h 600884"/>
                <a:gd name="connsiteX35" fmla="*/ 121763 h 600884"/>
                <a:gd name="connsiteY35" fmla="*/ 121763 h 600884"/>
                <a:gd name="connsiteX36" fmla="*/ 121763 h 600884"/>
                <a:gd name="connsiteY36" fmla="*/ 121763 h 600884"/>
                <a:gd name="connsiteX37" fmla="*/ 121763 h 600884"/>
                <a:gd name="connsiteY37" fmla="*/ 121763 h 600884"/>
                <a:gd name="connsiteX38" fmla="*/ 121763 h 600884"/>
                <a:gd name="connsiteY38" fmla="*/ 121763 h 600884"/>
                <a:gd name="connsiteX39" fmla="*/ 121763 h 600884"/>
                <a:gd name="connsiteY39" fmla="*/ 121763 h 600884"/>
                <a:gd name="connsiteX40" fmla="*/ 121763 h 600884"/>
                <a:gd name="connsiteY40" fmla="*/ 121763 h 600884"/>
                <a:gd name="connsiteX41" fmla="*/ 121763 h 600884"/>
                <a:gd name="connsiteY41" fmla="*/ 121763 h 600884"/>
                <a:gd name="connsiteX42" fmla="*/ 121763 h 600884"/>
                <a:gd name="connsiteY42" fmla="*/ 121763 h 600884"/>
                <a:gd name="connsiteX43" fmla="*/ 121763 h 600884"/>
                <a:gd name="connsiteY43" fmla="*/ 121763 h 600884"/>
                <a:gd name="connsiteX44" fmla="*/ 121763 h 600884"/>
                <a:gd name="connsiteY44" fmla="*/ 121763 h 600884"/>
                <a:gd name="connsiteX45" fmla="*/ 121763 h 600884"/>
                <a:gd name="connsiteY45" fmla="*/ 121763 h 600884"/>
                <a:gd name="connsiteX46" fmla="*/ 121763 h 600884"/>
                <a:gd name="connsiteY46" fmla="*/ 121763 h 600884"/>
                <a:gd name="connsiteX47" fmla="*/ 121763 h 600884"/>
                <a:gd name="connsiteY47" fmla="*/ 121763 h 600884"/>
                <a:gd name="connsiteX48" fmla="*/ 121763 h 600884"/>
                <a:gd name="connsiteY48" fmla="*/ 121763 h 600884"/>
                <a:gd name="connsiteX49" fmla="*/ 121763 h 600884"/>
                <a:gd name="connsiteY49" fmla="*/ 121763 h 600884"/>
                <a:gd name="connsiteX50" fmla="*/ 121763 h 600884"/>
                <a:gd name="connsiteY50" fmla="*/ 121763 h 600884"/>
                <a:gd name="connsiteX51" fmla="*/ 121763 h 600884"/>
                <a:gd name="connsiteY51" fmla="*/ 121763 h 600884"/>
                <a:gd name="connsiteX52" fmla="*/ 121763 h 600884"/>
                <a:gd name="connsiteY52" fmla="*/ 121763 h 600884"/>
                <a:gd name="connsiteX53" fmla="*/ 121763 h 600884"/>
                <a:gd name="connsiteY53" fmla="*/ 121763 h 600884"/>
                <a:gd name="connsiteX54" fmla="*/ 121763 h 600884"/>
                <a:gd name="connsiteY54" fmla="*/ 121763 h 600884"/>
                <a:gd name="connsiteX55" fmla="*/ 121763 h 600884"/>
                <a:gd name="connsiteY55" fmla="*/ 121763 h 600884"/>
                <a:gd name="connsiteX56" fmla="*/ 121763 h 600884"/>
                <a:gd name="connsiteY56" fmla="*/ 121763 h 600884"/>
                <a:gd name="connsiteX57" fmla="*/ 121763 h 600884"/>
                <a:gd name="connsiteY57" fmla="*/ 121763 h 600884"/>
                <a:gd name="connsiteX58" fmla="*/ 121763 h 600884"/>
                <a:gd name="connsiteY58" fmla="*/ 121763 h 600884"/>
                <a:gd name="connsiteX59" fmla="*/ 121763 h 600884"/>
                <a:gd name="connsiteY59" fmla="*/ 121763 h 600884"/>
                <a:gd name="connsiteX60" fmla="*/ 121763 h 600884"/>
                <a:gd name="connsiteY60" fmla="*/ 121763 h 600884"/>
                <a:gd name="connsiteX61" fmla="*/ 121763 h 600884"/>
                <a:gd name="connsiteY61" fmla="*/ 121763 h 600884"/>
                <a:gd name="connsiteX62" fmla="*/ 121763 h 600884"/>
                <a:gd name="connsiteY62" fmla="*/ 121763 h 600884"/>
                <a:gd name="connsiteX63" fmla="*/ 121763 h 600884"/>
                <a:gd name="connsiteY63" fmla="*/ 121763 h 600884"/>
                <a:gd name="connsiteX64" fmla="*/ 121763 h 600884"/>
                <a:gd name="connsiteY64" fmla="*/ 121763 h 600884"/>
                <a:gd name="connsiteX65" fmla="*/ 121763 h 600884"/>
                <a:gd name="connsiteY65" fmla="*/ 121763 h 600884"/>
                <a:gd name="connsiteX66" fmla="*/ 121763 h 600884"/>
                <a:gd name="connsiteY66" fmla="*/ 121763 h 600884"/>
                <a:gd name="connsiteX67" fmla="*/ 121763 h 600884"/>
                <a:gd name="connsiteY67" fmla="*/ 121763 h 600884"/>
                <a:gd name="connsiteX68" fmla="*/ 121763 h 600884"/>
                <a:gd name="connsiteY68" fmla="*/ 121763 h 600884"/>
                <a:gd name="connsiteX69" fmla="*/ 121763 h 600884"/>
                <a:gd name="connsiteY69" fmla="*/ 121763 h 600884"/>
                <a:gd name="connsiteX70" fmla="*/ 121763 h 600884"/>
                <a:gd name="connsiteY70" fmla="*/ 121763 h 600884"/>
                <a:gd name="connsiteX71" fmla="*/ 121763 h 600884"/>
                <a:gd name="connsiteY71" fmla="*/ 121763 h 600884"/>
                <a:gd name="connsiteX72" fmla="*/ 121763 h 600884"/>
                <a:gd name="connsiteY72" fmla="*/ 121763 h 600884"/>
                <a:gd name="connsiteX73" fmla="*/ 121763 h 600884"/>
                <a:gd name="connsiteY73" fmla="*/ 121763 h 600884"/>
                <a:gd name="connsiteX74" fmla="*/ 121763 h 600884"/>
                <a:gd name="connsiteY74" fmla="*/ 121763 h 600884"/>
                <a:gd name="connsiteX75" fmla="*/ 121763 h 600884"/>
                <a:gd name="connsiteY75" fmla="*/ 121763 h 600884"/>
                <a:gd name="connsiteX76" fmla="*/ 121763 h 600884"/>
                <a:gd name="connsiteY76" fmla="*/ 121763 h 600884"/>
                <a:gd name="connsiteX77" fmla="*/ 121763 h 600884"/>
                <a:gd name="connsiteY77" fmla="*/ 121763 h 600884"/>
                <a:gd name="connsiteX78" fmla="*/ 121763 h 600884"/>
                <a:gd name="connsiteY78" fmla="*/ 121763 h 600884"/>
                <a:gd name="connsiteX79" fmla="*/ 121763 h 600884"/>
                <a:gd name="connsiteY79" fmla="*/ 121763 h 600884"/>
                <a:gd name="connsiteX80" fmla="*/ 121763 h 600884"/>
                <a:gd name="connsiteY80" fmla="*/ 121763 h 600884"/>
                <a:gd name="connsiteX81" fmla="*/ 121763 h 600884"/>
                <a:gd name="connsiteY81" fmla="*/ 121763 h 600884"/>
                <a:gd name="connsiteX82" fmla="*/ 121763 h 600884"/>
                <a:gd name="connsiteY82" fmla="*/ 121763 h 600884"/>
                <a:gd name="connsiteX83" fmla="*/ 121763 h 600884"/>
                <a:gd name="connsiteY83" fmla="*/ 121763 h 600884"/>
                <a:gd name="connsiteX84" fmla="*/ 121763 h 600884"/>
                <a:gd name="connsiteY84" fmla="*/ 121763 h 600884"/>
                <a:gd name="connsiteX85" fmla="*/ 121763 h 600884"/>
                <a:gd name="connsiteY85" fmla="*/ 121763 h 600884"/>
                <a:gd name="connsiteX86" fmla="*/ 121763 h 600884"/>
                <a:gd name="connsiteY86" fmla="*/ 121763 h 600884"/>
                <a:gd name="connsiteX87" fmla="*/ 121763 h 600884"/>
                <a:gd name="connsiteY87" fmla="*/ 121763 h 600884"/>
                <a:gd name="connsiteX88" fmla="*/ 121763 h 600884"/>
                <a:gd name="connsiteY88" fmla="*/ 121763 h 600884"/>
                <a:gd name="connsiteX89" fmla="*/ 121763 h 600884"/>
                <a:gd name="connsiteY89" fmla="*/ 121763 h 600884"/>
                <a:gd name="connsiteX90" fmla="*/ 121763 h 600884"/>
                <a:gd name="connsiteY90" fmla="*/ 121763 h 600884"/>
                <a:gd name="connsiteX91" fmla="*/ 121763 h 600884"/>
                <a:gd name="connsiteY91" fmla="*/ 121763 h 600884"/>
                <a:gd name="connsiteX92" fmla="*/ 121763 h 600884"/>
                <a:gd name="connsiteY92" fmla="*/ 121763 h 600884"/>
                <a:gd name="connsiteX93" fmla="*/ 121763 h 600884"/>
                <a:gd name="connsiteY93" fmla="*/ 121763 h 600884"/>
                <a:gd name="connsiteX94" fmla="*/ 121763 h 600884"/>
                <a:gd name="connsiteY94" fmla="*/ 121763 h 600884"/>
                <a:gd name="connsiteX95" fmla="*/ 121763 h 600884"/>
                <a:gd name="connsiteY95" fmla="*/ 121763 h 600884"/>
                <a:gd name="connsiteX96" fmla="*/ 121763 h 600884"/>
                <a:gd name="connsiteY96" fmla="*/ 121763 h 600884"/>
                <a:gd name="connsiteX97" fmla="*/ 121763 h 600884"/>
                <a:gd name="connsiteY97" fmla="*/ 121763 h 600884"/>
                <a:gd name="connsiteX98" fmla="*/ 121763 h 600884"/>
                <a:gd name="connsiteY98" fmla="*/ 121763 h 600884"/>
                <a:gd name="connsiteX99" fmla="*/ 121763 h 600884"/>
                <a:gd name="connsiteY99" fmla="*/ 121763 h 600884"/>
                <a:gd name="connsiteX100" fmla="*/ 121763 h 600884"/>
                <a:gd name="connsiteY100" fmla="*/ 121763 h 600884"/>
                <a:gd name="connsiteX101" fmla="*/ 121763 h 600884"/>
                <a:gd name="connsiteY101" fmla="*/ 121763 h 600884"/>
                <a:gd name="connsiteX102" fmla="*/ 121763 h 600884"/>
                <a:gd name="connsiteY102" fmla="*/ 121763 h 600884"/>
                <a:gd name="connsiteX103" fmla="*/ 121763 h 600884"/>
                <a:gd name="connsiteY103" fmla="*/ 121763 h 600884"/>
                <a:gd name="connsiteX104" fmla="*/ 121763 h 600884"/>
                <a:gd name="connsiteY104" fmla="*/ 121763 h 600884"/>
                <a:gd name="connsiteX105" fmla="*/ 121763 h 600884"/>
                <a:gd name="connsiteY105" fmla="*/ 121763 h 600884"/>
                <a:gd name="connsiteX106" fmla="*/ 121763 h 600884"/>
                <a:gd name="connsiteY106" fmla="*/ 121763 h 600884"/>
                <a:gd name="connsiteX107" fmla="*/ 121763 h 600884"/>
                <a:gd name="connsiteY107" fmla="*/ 121763 h 600884"/>
                <a:gd name="connsiteX108" fmla="*/ 121763 h 600884"/>
                <a:gd name="connsiteY108" fmla="*/ 121763 h 600884"/>
                <a:gd name="connsiteX109" fmla="*/ 121763 h 600884"/>
                <a:gd name="connsiteY109" fmla="*/ 121763 h 600884"/>
                <a:gd name="connsiteX110" fmla="*/ 121763 h 600884"/>
                <a:gd name="connsiteY110" fmla="*/ 121763 h 600884"/>
                <a:gd name="connsiteX111" fmla="*/ 121763 h 600884"/>
                <a:gd name="connsiteY111" fmla="*/ 121763 h 600884"/>
                <a:gd name="connsiteX112" fmla="*/ 121763 h 600884"/>
                <a:gd name="connsiteY112" fmla="*/ 121763 h 600884"/>
                <a:gd name="connsiteX113" fmla="*/ 121763 h 600884"/>
                <a:gd name="connsiteY113" fmla="*/ 121763 h 600884"/>
                <a:gd name="connsiteX114" fmla="*/ 121763 h 600884"/>
                <a:gd name="connsiteY114" fmla="*/ 121763 h 600884"/>
                <a:gd name="connsiteX115" fmla="*/ 121763 h 600884"/>
                <a:gd name="connsiteY115" fmla="*/ 121763 h 600884"/>
                <a:gd name="connsiteX116" fmla="*/ 121763 h 600884"/>
                <a:gd name="connsiteY116" fmla="*/ 121763 h 600884"/>
                <a:gd name="connsiteX117" fmla="*/ 121763 h 600884"/>
                <a:gd name="connsiteY117" fmla="*/ 121763 h 600884"/>
                <a:gd name="connsiteX118" fmla="*/ 121763 h 600884"/>
                <a:gd name="connsiteY118" fmla="*/ 121763 h 600884"/>
                <a:gd name="connsiteX119" fmla="*/ 121763 h 600884"/>
                <a:gd name="connsiteY119" fmla="*/ 121763 h 600884"/>
                <a:gd name="connsiteX120" fmla="*/ 121763 h 600884"/>
                <a:gd name="connsiteY120" fmla="*/ 121763 h 600884"/>
                <a:gd name="connsiteX121" fmla="*/ 121763 h 600884"/>
                <a:gd name="connsiteY121" fmla="*/ 121763 h 600884"/>
                <a:gd name="connsiteX122" fmla="*/ 121763 h 600884"/>
                <a:gd name="connsiteY122" fmla="*/ 121763 h 600884"/>
                <a:gd name="connsiteX123" fmla="*/ 121763 h 600884"/>
                <a:gd name="connsiteY123" fmla="*/ 121763 h 600884"/>
                <a:gd name="connsiteX124" fmla="*/ 121763 h 600884"/>
                <a:gd name="connsiteY124" fmla="*/ 121763 h 600884"/>
                <a:gd name="connsiteX125" fmla="*/ 121763 h 600884"/>
                <a:gd name="connsiteY125" fmla="*/ 121763 h 600884"/>
                <a:gd name="connsiteX126" fmla="*/ 121763 h 600884"/>
                <a:gd name="connsiteY126" fmla="*/ 121763 h 600884"/>
                <a:gd name="connsiteX127" fmla="*/ 121763 h 600884"/>
                <a:gd name="connsiteY127" fmla="*/ 121763 h 600884"/>
                <a:gd name="connsiteX128" fmla="*/ 121763 h 600884"/>
                <a:gd name="connsiteY128" fmla="*/ 121763 h 600884"/>
                <a:gd name="connsiteX129" fmla="*/ 121763 h 600884"/>
                <a:gd name="connsiteY129" fmla="*/ 121763 h 6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606580" h="599687">
                  <a:moveTo>
                    <a:pt x="323222" y="317731"/>
                  </a:moveTo>
                  <a:lnTo>
                    <a:pt x="323222" y="392639"/>
                  </a:lnTo>
                  <a:cubicBezTo>
                    <a:pt x="338970" y="387541"/>
                    <a:pt x="346631" y="375788"/>
                    <a:pt x="346631" y="356955"/>
                  </a:cubicBezTo>
                  <a:cubicBezTo>
                    <a:pt x="346631" y="336281"/>
                    <a:pt x="338261" y="325803"/>
                    <a:pt x="323222" y="317731"/>
                  </a:cubicBezTo>
                  <a:close/>
                  <a:moveTo>
                    <a:pt x="293571" y="202609"/>
                  </a:moveTo>
                  <a:cubicBezTo>
                    <a:pt x="275270" y="206007"/>
                    <a:pt x="265906" y="215636"/>
                    <a:pt x="265906" y="231354"/>
                  </a:cubicBezTo>
                  <a:cubicBezTo>
                    <a:pt x="265906" y="250045"/>
                    <a:pt x="276972" y="258258"/>
                    <a:pt x="293571" y="264914"/>
                  </a:cubicBezTo>
                  <a:close/>
                  <a:moveTo>
                    <a:pt x="308610" y="140870"/>
                  </a:moveTo>
                  <a:cubicBezTo>
                    <a:pt x="315987" y="140870"/>
                    <a:pt x="324357" y="146817"/>
                    <a:pt x="324357" y="155172"/>
                  </a:cubicBezTo>
                  <a:lnTo>
                    <a:pt x="324357" y="165084"/>
                  </a:lnTo>
                  <a:cubicBezTo>
                    <a:pt x="348192" y="167208"/>
                    <a:pt x="377985" y="175987"/>
                    <a:pt x="377985" y="193546"/>
                  </a:cubicBezTo>
                  <a:cubicBezTo>
                    <a:pt x="377985" y="202184"/>
                    <a:pt x="371317" y="214220"/>
                    <a:pt x="360251" y="214220"/>
                  </a:cubicBezTo>
                  <a:cubicBezTo>
                    <a:pt x="356278" y="214220"/>
                    <a:pt x="352732" y="212379"/>
                    <a:pt x="348334" y="210255"/>
                  </a:cubicBezTo>
                  <a:cubicBezTo>
                    <a:pt x="342801" y="207281"/>
                    <a:pt x="335423" y="203600"/>
                    <a:pt x="324357" y="201901"/>
                  </a:cubicBezTo>
                  <a:lnTo>
                    <a:pt x="324357" y="275817"/>
                  </a:lnTo>
                  <a:cubicBezTo>
                    <a:pt x="347766" y="284596"/>
                    <a:pt x="384369" y="301447"/>
                    <a:pt x="384369" y="354831"/>
                  </a:cubicBezTo>
                  <a:cubicBezTo>
                    <a:pt x="384369" y="395754"/>
                    <a:pt x="362663" y="423083"/>
                    <a:pt x="324357" y="430447"/>
                  </a:cubicBezTo>
                  <a:lnTo>
                    <a:pt x="324357" y="444465"/>
                  </a:lnTo>
                  <a:cubicBezTo>
                    <a:pt x="324357" y="452820"/>
                    <a:pt x="315987" y="458767"/>
                    <a:pt x="308610" y="458767"/>
                  </a:cubicBezTo>
                  <a:cubicBezTo>
                    <a:pt x="299955" y="458767"/>
                    <a:pt x="292862" y="452395"/>
                    <a:pt x="292862" y="444465"/>
                  </a:cubicBezTo>
                  <a:lnTo>
                    <a:pt x="292862" y="432429"/>
                  </a:lnTo>
                  <a:cubicBezTo>
                    <a:pt x="249449" y="429455"/>
                    <a:pt x="222210" y="404392"/>
                    <a:pt x="222210" y="386975"/>
                  </a:cubicBezTo>
                  <a:cubicBezTo>
                    <a:pt x="222210" y="377629"/>
                    <a:pt x="230297" y="366442"/>
                    <a:pt x="240369" y="366442"/>
                  </a:cubicBezTo>
                  <a:cubicBezTo>
                    <a:pt x="246186" y="366442"/>
                    <a:pt x="250017" y="370407"/>
                    <a:pt x="254557" y="375080"/>
                  </a:cubicBezTo>
                  <a:cubicBezTo>
                    <a:pt x="261366" y="382019"/>
                    <a:pt x="271156" y="392356"/>
                    <a:pt x="292862" y="394763"/>
                  </a:cubicBezTo>
                  <a:lnTo>
                    <a:pt x="292862" y="305553"/>
                  </a:lnTo>
                  <a:cubicBezTo>
                    <a:pt x="263495" y="295216"/>
                    <a:pt x="228594" y="281339"/>
                    <a:pt x="228594" y="233478"/>
                  </a:cubicBezTo>
                  <a:cubicBezTo>
                    <a:pt x="228594" y="195387"/>
                    <a:pt x="251861" y="171031"/>
                    <a:pt x="292862" y="165934"/>
                  </a:cubicBezTo>
                  <a:lnTo>
                    <a:pt x="292862" y="155172"/>
                  </a:lnTo>
                  <a:cubicBezTo>
                    <a:pt x="292862" y="147384"/>
                    <a:pt x="299955" y="140870"/>
                    <a:pt x="308610" y="140870"/>
                  </a:cubicBezTo>
                  <a:close/>
                  <a:moveTo>
                    <a:pt x="402914" y="21794"/>
                  </a:moveTo>
                  <a:cubicBezTo>
                    <a:pt x="409669" y="19156"/>
                    <a:pt x="417435" y="19086"/>
                    <a:pt x="424598" y="22201"/>
                  </a:cubicBezTo>
                  <a:cubicBezTo>
                    <a:pt x="535092" y="70490"/>
                    <a:pt x="606580" y="179388"/>
                    <a:pt x="606580" y="299898"/>
                  </a:cubicBezTo>
                  <a:cubicBezTo>
                    <a:pt x="606580" y="394211"/>
                    <a:pt x="562751" y="481584"/>
                    <a:pt x="490412" y="538228"/>
                  </a:cubicBezTo>
                  <a:lnTo>
                    <a:pt x="517220" y="543609"/>
                  </a:lnTo>
                  <a:cubicBezTo>
                    <a:pt x="532539" y="546583"/>
                    <a:pt x="542468" y="561594"/>
                    <a:pt x="539347" y="576888"/>
                  </a:cubicBezTo>
                  <a:cubicBezTo>
                    <a:pt x="536653" y="590341"/>
                    <a:pt x="524880" y="599687"/>
                    <a:pt x="511547" y="599687"/>
                  </a:cubicBezTo>
                  <a:cubicBezTo>
                    <a:pt x="509703" y="599687"/>
                    <a:pt x="507859" y="599404"/>
                    <a:pt x="506015" y="599121"/>
                  </a:cubicBezTo>
                  <a:lnTo>
                    <a:pt x="407577" y="579295"/>
                  </a:lnTo>
                  <a:cubicBezTo>
                    <a:pt x="407577" y="579295"/>
                    <a:pt x="407577" y="579295"/>
                    <a:pt x="407435" y="579295"/>
                  </a:cubicBezTo>
                  <a:cubicBezTo>
                    <a:pt x="406726" y="579012"/>
                    <a:pt x="405875" y="578870"/>
                    <a:pt x="405024" y="578587"/>
                  </a:cubicBezTo>
                  <a:cubicBezTo>
                    <a:pt x="404882" y="578587"/>
                    <a:pt x="404740" y="578445"/>
                    <a:pt x="404599" y="578445"/>
                  </a:cubicBezTo>
                  <a:cubicBezTo>
                    <a:pt x="403889" y="578304"/>
                    <a:pt x="403322" y="578021"/>
                    <a:pt x="402613" y="577737"/>
                  </a:cubicBezTo>
                  <a:cubicBezTo>
                    <a:pt x="402471" y="577737"/>
                    <a:pt x="402187" y="577596"/>
                    <a:pt x="402046" y="577454"/>
                  </a:cubicBezTo>
                  <a:cubicBezTo>
                    <a:pt x="401336" y="577171"/>
                    <a:pt x="400627" y="576888"/>
                    <a:pt x="400060" y="576463"/>
                  </a:cubicBezTo>
                  <a:cubicBezTo>
                    <a:pt x="399918" y="576463"/>
                    <a:pt x="399776" y="576463"/>
                    <a:pt x="399776" y="576463"/>
                  </a:cubicBezTo>
                  <a:cubicBezTo>
                    <a:pt x="399067" y="576038"/>
                    <a:pt x="398358" y="575613"/>
                    <a:pt x="397648" y="575047"/>
                  </a:cubicBezTo>
                  <a:cubicBezTo>
                    <a:pt x="397507" y="575047"/>
                    <a:pt x="397365" y="574905"/>
                    <a:pt x="397223" y="574764"/>
                  </a:cubicBezTo>
                  <a:cubicBezTo>
                    <a:pt x="396514" y="574480"/>
                    <a:pt x="395946" y="573914"/>
                    <a:pt x="395379" y="573489"/>
                  </a:cubicBezTo>
                  <a:cubicBezTo>
                    <a:pt x="395379" y="573489"/>
                    <a:pt x="395237" y="573347"/>
                    <a:pt x="395095" y="573206"/>
                  </a:cubicBezTo>
                  <a:cubicBezTo>
                    <a:pt x="393819" y="572073"/>
                    <a:pt x="392542" y="570940"/>
                    <a:pt x="391407" y="569524"/>
                  </a:cubicBezTo>
                  <a:cubicBezTo>
                    <a:pt x="391266" y="569382"/>
                    <a:pt x="391266" y="569382"/>
                    <a:pt x="391124" y="569241"/>
                  </a:cubicBezTo>
                  <a:cubicBezTo>
                    <a:pt x="390698" y="568674"/>
                    <a:pt x="390273" y="568108"/>
                    <a:pt x="389847" y="567400"/>
                  </a:cubicBezTo>
                  <a:cubicBezTo>
                    <a:pt x="389705" y="567400"/>
                    <a:pt x="389705" y="567258"/>
                    <a:pt x="389564" y="567117"/>
                  </a:cubicBezTo>
                  <a:cubicBezTo>
                    <a:pt x="389564" y="567117"/>
                    <a:pt x="389564" y="567117"/>
                    <a:pt x="389564" y="566975"/>
                  </a:cubicBezTo>
                  <a:cubicBezTo>
                    <a:pt x="388996" y="566267"/>
                    <a:pt x="388571" y="565559"/>
                    <a:pt x="388145" y="564709"/>
                  </a:cubicBezTo>
                  <a:cubicBezTo>
                    <a:pt x="387861" y="564143"/>
                    <a:pt x="387578" y="563435"/>
                    <a:pt x="387294" y="562868"/>
                  </a:cubicBezTo>
                  <a:cubicBezTo>
                    <a:pt x="387152" y="562727"/>
                    <a:pt x="387152" y="562585"/>
                    <a:pt x="387152" y="562585"/>
                  </a:cubicBezTo>
                  <a:cubicBezTo>
                    <a:pt x="387010" y="562019"/>
                    <a:pt x="386727" y="561594"/>
                    <a:pt x="386585" y="561169"/>
                  </a:cubicBezTo>
                  <a:cubicBezTo>
                    <a:pt x="386443" y="560744"/>
                    <a:pt x="386301" y="560319"/>
                    <a:pt x="386159" y="559895"/>
                  </a:cubicBezTo>
                  <a:cubicBezTo>
                    <a:pt x="386017" y="559470"/>
                    <a:pt x="386017" y="559045"/>
                    <a:pt x="385876" y="558620"/>
                  </a:cubicBezTo>
                  <a:cubicBezTo>
                    <a:pt x="385734" y="558195"/>
                    <a:pt x="385592" y="557629"/>
                    <a:pt x="385450" y="557062"/>
                  </a:cubicBezTo>
                  <a:cubicBezTo>
                    <a:pt x="385450" y="556779"/>
                    <a:pt x="385308" y="556496"/>
                    <a:pt x="385308" y="556213"/>
                  </a:cubicBezTo>
                  <a:cubicBezTo>
                    <a:pt x="385166" y="555646"/>
                    <a:pt x="385166" y="554938"/>
                    <a:pt x="385025" y="554372"/>
                  </a:cubicBezTo>
                  <a:cubicBezTo>
                    <a:pt x="385025" y="554089"/>
                    <a:pt x="385025" y="553805"/>
                    <a:pt x="385025" y="553664"/>
                  </a:cubicBezTo>
                  <a:cubicBezTo>
                    <a:pt x="384883" y="552956"/>
                    <a:pt x="384883" y="552248"/>
                    <a:pt x="384883" y="551540"/>
                  </a:cubicBezTo>
                  <a:cubicBezTo>
                    <a:pt x="384883" y="551256"/>
                    <a:pt x="384883" y="551115"/>
                    <a:pt x="384883" y="550831"/>
                  </a:cubicBezTo>
                  <a:cubicBezTo>
                    <a:pt x="384883" y="550123"/>
                    <a:pt x="385025" y="549415"/>
                    <a:pt x="385025" y="548849"/>
                  </a:cubicBezTo>
                  <a:cubicBezTo>
                    <a:pt x="385025" y="548566"/>
                    <a:pt x="385166" y="548283"/>
                    <a:pt x="385166" y="547999"/>
                  </a:cubicBezTo>
                  <a:cubicBezTo>
                    <a:pt x="385166" y="547291"/>
                    <a:pt x="385308" y="546725"/>
                    <a:pt x="385450" y="546158"/>
                  </a:cubicBezTo>
                  <a:cubicBezTo>
                    <a:pt x="385450" y="546017"/>
                    <a:pt x="385450" y="546017"/>
                    <a:pt x="385450" y="545875"/>
                  </a:cubicBezTo>
                  <a:lnTo>
                    <a:pt x="405308" y="447739"/>
                  </a:lnTo>
                  <a:cubicBezTo>
                    <a:pt x="408428" y="432445"/>
                    <a:pt x="423322" y="422533"/>
                    <a:pt x="438782" y="425648"/>
                  </a:cubicBezTo>
                  <a:cubicBezTo>
                    <a:pt x="454101" y="428622"/>
                    <a:pt x="464030" y="443633"/>
                    <a:pt x="460909" y="458927"/>
                  </a:cubicBezTo>
                  <a:lnTo>
                    <a:pt x="453676" y="495037"/>
                  </a:lnTo>
                  <a:cubicBezTo>
                    <a:pt x="513391" y="449014"/>
                    <a:pt x="549844" y="377359"/>
                    <a:pt x="549844" y="299898"/>
                  </a:cubicBezTo>
                  <a:cubicBezTo>
                    <a:pt x="549844" y="201904"/>
                    <a:pt x="491831" y="113398"/>
                    <a:pt x="401904" y="74172"/>
                  </a:cubicBezTo>
                  <a:cubicBezTo>
                    <a:pt x="387578" y="67799"/>
                    <a:pt x="381053" y="51089"/>
                    <a:pt x="387294" y="36787"/>
                  </a:cubicBezTo>
                  <a:cubicBezTo>
                    <a:pt x="390415" y="29636"/>
                    <a:pt x="396159" y="24431"/>
                    <a:pt x="402914" y="21794"/>
                  </a:cubicBezTo>
                  <a:close/>
                  <a:moveTo>
                    <a:pt x="100707" y="526"/>
                  </a:moveTo>
                  <a:lnTo>
                    <a:pt x="199002" y="20351"/>
                  </a:lnTo>
                  <a:cubicBezTo>
                    <a:pt x="199286" y="20493"/>
                    <a:pt x="199427" y="20493"/>
                    <a:pt x="199711" y="20635"/>
                  </a:cubicBezTo>
                  <a:cubicBezTo>
                    <a:pt x="200279" y="20776"/>
                    <a:pt x="200846" y="20918"/>
                    <a:pt x="201413" y="21059"/>
                  </a:cubicBezTo>
                  <a:cubicBezTo>
                    <a:pt x="201839" y="21201"/>
                    <a:pt x="202264" y="21343"/>
                    <a:pt x="202690" y="21484"/>
                  </a:cubicBezTo>
                  <a:cubicBezTo>
                    <a:pt x="203115" y="21626"/>
                    <a:pt x="203541" y="21768"/>
                    <a:pt x="203966" y="21909"/>
                  </a:cubicBezTo>
                  <a:cubicBezTo>
                    <a:pt x="204534" y="22192"/>
                    <a:pt x="204959" y="22334"/>
                    <a:pt x="205385" y="22617"/>
                  </a:cubicBezTo>
                  <a:cubicBezTo>
                    <a:pt x="205810" y="22759"/>
                    <a:pt x="206094" y="22900"/>
                    <a:pt x="206519" y="23042"/>
                  </a:cubicBezTo>
                  <a:cubicBezTo>
                    <a:pt x="206945" y="23325"/>
                    <a:pt x="207371" y="23608"/>
                    <a:pt x="207938" y="23892"/>
                  </a:cubicBezTo>
                  <a:cubicBezTo>
                    <a:pt x="208222" y="24033"/>
                    <a:pt x="208505" y="24317"/>
                    <a:pt x="208931" y="24458"/>
                  </a:cubicBezTo>
                  <a:cubicBezTo>
                    <a:pt x="209356" y="24741"/>
                    <a:pt x="209640" y="25025"/>
                    <a:pt x="210065" y="25308"/>
                  </a:cubicBezTo>
                  <a:cubicBezTo>
                    <a:pt x="210491" y="25591"/>
                    <a:pt x="210775" y="25874"/>
                    <a:pt x="211200" y="26157"/>
                  </a:cubicBezTo>
                  <a:cubicBezTo>
                    <a:pt x="211484" y="26441"/>
                    <a:pt x="211768" y="26724"/>
                    <a:pt x="212193" y="27007"/>
                  </a:cubicBezTo>
                  <a:cubicBezTo>
                    <a:pt x="212477" y="27290"/>
                    <a:pt x="212902" y="27574"/>
                    <a:pt x="213186" y="27998"/>
                  </a:cubicBezTo>
                  <a:cubicBezTo>
                    <a:pt x="213470" y="28282"/>
                    <a:pt x="213753" y="28565"/>
                    <a:pt x="214037" y="28848"/>
                  </a:cubicBezTo>
                  <a:cubicBezTo>
                    <a:pt x="214463" y="29273"/>
                    <a:pt x="214746" y="29556"/>
                    <a:pt x="215172" y="29981"/>
                  </a:cubicBezTo>
                  <a:cubicBezTo>
                    <a:pt x="215314" y="30264"/>
                    <a:pt x="215597" y="30689"/>
                    <a:pt x="215881" y="30972"/>
                  </a:cubicBezTo>
                  <a:cubicBezTo>
                    <a:pt x="216165" y="31397"/>
                    <a:pt x="216448" y="31822"/>
                    <a:pt x="216732" y="32247"/>
                  </a:cubicBezTo>
                  <a:cubicBezTo>
                    <a:pt x="217016" y="32530"/>
                    <a:pt x="217299" y="32955"/>
                    <a:pt x="217441" y="33380"/>
                  </a:cubicBezTo>
                  <a:cubicBezTo>
                    <a:pt x="217725" y="33805"/>
                    <a:pt x="218009" y="34088"/>
                    <a:pt x="218150" y="34513"/>
                  </a:cubicBezTo>
                  <a:cubicBezTo>
                    <a:pt x="218434" y="35079"/>
                    <a:pt x="218718" y="35504"/>
                    <a:pt x="219001" y="36070"/>
                  </a:cubicBezTo>
                  <a:cubicBezTo>
                    <a:pt x="219143" y="36354"/>
                    <a:pt x="219285" y="36495"/>
                    <a:pt x="219285" y="36778"/>
                  </a:cubicBezTo>
                  <a:cubicBezTo>
                    <a:pt x="219427" y="36920"/>
                    <a:pt x="219427" y="36920"/>
                    <a:pt x="219427" y="37062"/>
                  </a:cubicBezTo>
                  <a:cubicBezTo>
                    <a:pt x="219711" y="37628"/>
                    <a:pt x="219852" y="38194"/>
                    <a:pt x="220136" y="38903"/>
                  </a:cubicBezTo>
                  <a:cubicBezTo>
                    <a:pt x="220136" y="39044"/>
                    <a:pt x="220278" y="39327"/>
                    <a:pt x="220420" y="39611"/>
                  </a:cubicBezTo>
                  <a:cubicBezTo>
                    <a:pt x="220562" y="40319"/>
                    <a:pt x="220704" y="40885"/>
                    <a:pt x="220845" y="41452"/>
                  </a:cubicBezTo>
                  <a:cubicBezTo>
                    <a:pt x="220987" y="41735"/>
                    <a:pt x="220987" y="42018"/>
                    <a:pt x="221129" y="42443"/>
                  </a:cubicBezTo>
                  <a:cubicBezTo>
                    <a:pt x="221271" y="42868"/>
                    <a:pt x="221271" y="43434"/>
                    <a:pt x="221413" y="44001"/>
                  </a:cubicBezTo>
                  <a:cubicBezTo>
                    <a:pt x="221413" y="44425"/>
                    <a:pt x="221555" y="44709"/>
                    <a:pt x="221555" y="45133"/>
                  </a:cubicBezTo>
                  <a:cubicBezTo>
                    <a:pt x="221555" y="45558"/>
                    <a:pt x="221555" y="45983"/>
                    <a:pt x="221696" y="46408"/>
                  </a:cubicBezTo>
                  <a:cubicBezTo>
                    <a:pt x="221696" y="46974"/>
                    <a:pt x="221696" y="47399"/>
                    <a:pt x="221696" y="47966"/>
                  </a:cubicBezTo>
                  <a:cubicBezTo>
                    <a:pt x="221696" y="48249"/>
                    <a:pt x="221696" y="48532"/>
                    <a:pt x="221696" y="48957"/>
                  </a:cubicBezTo>
                  <a:cubicBezTo>
                    <a:pt x="221696" y="49523"/>
                    <a:pt x="221696" y="50090"/>
                    <a:pt x="221555" y="50798"/>
                  </a:cubicBezTo>
                  <a:cubicBezTo>
                    <a:pt x="221555" y="51081"/>
                    <a:pt x="221555" y="51364"/>
                    <a:pt x="221413" y="51648"/>
                  </a:cubicBezTo>
                  <a:cubicBezTo>
                    <a:pt x="221413" y="52356"/>
                    <a:pt x="221271" y="52922"/>
                    <a:pt x="221129" y="53488"/>
                  </a:cubicBezTo>
                  <a:cubicBezTo>
                    <a:pt x="221129" y="53630"/>
                    <a:pt x="221129" y="53630"/>
                    <a:pt x="221129" y="53772"/>
                  </a:cubicBezTo>
                  <a:lnTo>
                    <a:pt x="201271" y="151908"/>
                  </a:lnTo>
                  <a:cubicBezTo>
                    <a:pt x="198576" y="165361"/>
                    <a:pt x="186804" y="174708"/>
                    <a:pt x="173471" y="174708"/>
                  </a:cubicBezTo>
                  <a:cubicBezTo>
                    <a:pt x="171627" y="174708"/>
                    <a:pt x="169783" y="174425"/>
                    <a:pt x="167939" y="174141"/>
                  </a:cubicBezTo>
                  <a:cubicBezTo>
                    <a:pt x="152478" y="171026"/>
                    <a:pt x="142549" y="156015"/>
                    <a:pt x="145670" y="140721"/>
                  </a:cubicBezTo>
                  <a:lnTo>
                    <a:pt x="153046" y="104610"/>
                  </a:lnTo>
                  <a:cubicBezTo>
                    <a:pt x="93189" y="150634"/>
                    <a:pt x="56736" y="222289"/>
                    <a:pt x="56736" y="299892"/>
                  </a:cubicBezTo>
                  <a:cubicBezTo>
                    <a:pt x="56736" y="397746"/>
                    <a:pt x="114749" y="486395"/>
                    <a:pt x="204676" y="525621"/>
                  </a:cubicBezTo>
                  <a:cubicBezTo>
                    <a:pt x="219001" y="531852"/>
                    <a:pt x="225668" y="548562"/>
                    <a:pt x="219285" y="562865"/>
                  </a:cubicBezTo>
                  <a:cubicBezTo>
                    <a:pt x="214746" y="573485"/>
                    <a:pt x="204250" y="579858"/>
                    <a:pt x="193328" y="579858"/>
                  </a:cubicBezTo>
                  <a:cubicBezTo>
                    <a:pt x="189499" y="579858"/>
                    <a:pt x="185669" y="579008"/>
                    <a:pt x="181981" y="577451"/>
                  </a:cubicBezTo>
                  <a:cubicBezTo>
                    <a:pt x="71487" y="529303"/>
                    <a:pt x="0" y="420262"/>
                    <a:pt x="0" y="299892"/>
                  </a:cubicBezTo>
                  <a:cubicBezTo>
                    <a:pt x="0" y="205437"/>
                    <a:pt x="43970" y="118063"/>
                    <a:pt x="116167" y="61419"/>
                  </a:cubicBezTo>
                  <a:lnTo>
                    <a:pt x="89359" y="56037"/>
                  </a:lnTo>
                  <a:cubicBezTo>
                    <a:pt x="74041" y="53064"/>
                    <a:pt x="64112" y="38053"/>
                    <a:pt x="67232" y="22759"/>
                  </a:cubicBezTo>
                  <a:cubicBezTo>
                    <a:pt x="70353" y="7465"/>
                    <a:pt x="85246" y="-2448"/>
                    <a:pt x="100707" y="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sp>
        <p:nvSpPr>
          <p:cNvPr id="169" name="文本框 62"/>
          <p:cNvSpPr txBox="1"/>
          <p:nvPr/>
        </p:nvSpPr>
        <p:spPr>
          <a:xfrm>
            <a:off x="8881110" y="2886075"/>
            <a:ext cx="2955925" cy="92202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b="1" dirty="0">
                <a:solidFill>
                  <a:srgbClr val="686868"/>
                </a:solidFill>
                <a:latin typeface="微软雅黑" pitchFamily="34" charset="-122"/>
                <a:ea typeface="微软雅黑" pitchFamily="34" charset="-122"/>
              </a:rPr>
              <a:t>产业投资完成</a:t>
            </a:r>
            <a:r>
              <a:rPr lang="en-US" altLang="zh-CN" b="1" dirty="0">
                <a:solidFill>
                  <a:srgbClr val="686868"/>
                </a:solidFill>
                <a:latin typeface="微软雅黑" pitchFamily="34" charset="-122"/>
                <a:ea typeface="微软雅黑" pitchFamily="34" charset="-122"/>
              </a:rPr>
              <a:t>126.41</a:t>
            </a:r>
            <a:r>
              <a:rPr lang="zh-CN" altLang="en-US" b="1" dirty="0">
                <a:solidFill>
                  <a:srgbClr val="686868"/>
                </a:solidFill>
                <a:latin typeface="微软雅黑" pitchFamily="34" charset="-122"/>
                <a:ea typeface="微软雅黑" pitchFamily="34" charset="-122"/>
              </a:rPr>
              <a:t>亿元，产业投资完成率</a:t>
            </a:r>
            <a:r>
              <a:rPr lang="en-US" altLang="zh-CN" b="1" dirty="0">
                <a:solidFill>
                  <a:srgbClr val="686868"/>
                </a:solidFill>
                <a:latin typeface="微软雅黑" pitchFamily="34" charset="-122"/>
                <a:ea typeface="微软雅黑" pitchFamily="34" charset="-122"/>
              </a:rPr>
              <a:t>154.16%</a:t>
            </a:r>
            <a:endParaRPr lang="en-US" altLang="zh-CN" b="1" dirty="0">
              <a:solidFill>
                <a:srgbClr val="686868"/>
              </a:solidFill>
              <a:latin typeface="微软雅黑" pitchFamily="34" charset="-122"/>
              <a:ea typeface="微软雅黑" pitchFamily="34" charset="-122"/>
            </a:endParaRPr>
          </a:p>
        </p:txBody>
      </p:sp>
      <p:sp>
        <p:nvSpPr>
          <p:cNvPr id="170" name="文本框 63"/>
          <p:cNvSpPr txBox="1"/>
          <p:nvPr/>
        </p:nvSpPr>
        <p:spPr>
          <a:xfrm>
            <a:off x="9344025" y="1348740"/>
            <a:ext cx="2543175" cy="55308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2000" b="1" dirty="0">
                <a:solidFill>
                  <a:srgbClr val="F86F16"/>
                </a:solidFill>
                <a:effectLst>
                  <a:reflection blurRad="76200" stA="20000" endPos="85000" dist="76200" dir="5400000" sy="-100000" algn="bl" rotWithShape="0"/>
                </a:effectLst>
                <a:latin typeface="微软雅黑" pitchFamily="34" charset="-122"/>
                <a:ea typeface="微软雅黑" pitchFamily="34" charset="-122"/>
              </a:rPr>
              <a:t>完成率排名全省第三</a:t>
            </a:r>
            <a:endParaRPr lang="zh-CN" altLang="en-US" sz="2000" b="1" dirty="0">
              <a:solidFill>
                <a:srgbClr val="F86F16"/>
              </a:solidFill>
              <a:effectLst>
                <a:reflection blurRad="76200" stA="20000" endPos="85000" dist="76200" dir="5400000" sy="-100000" algn="bl" rotWithShape="0"/>
              </a:effectLst>
              <a:latin typeface="微软雅黑" pitchFamily="34" charset="-122"/>
              <a:ea typeface="微软雅黑" pitchFamily="34" charset="-122"/>
            </a:endParaRPr>
          </a:p>
        </p:txBody>
      </p:sp>
      <p:pic>
        <p:nvPicPr>
          <p:cNvPr id="52" name="图片 51"/>
          <p:cNvPicPr>
            <a:picLocks noChangeAspect="1"/>
          </p:cNvPicPr>
          <p:nvPr/>
        </p:nvPicPr>
        <p:blipFill rotWithShape="1">
          <a:blip r:embed="rId1"/>
          <a:srcRect b="15694"/>
          <a:stretch>
            <a:fillRect/>
          </a:stretch>
        </p:blipFill>
        <p:spPr>
          <a:xfrm>
            <a:off x="2294336" y="1982308"/>
            <a:ext cx="589801" cy="378847"/>
          </a:xfrm>
          <a:prstGeom prst="rect">
            <a:avLst/>
          </a:prstGeom>
        </p:spPr>
      </p:pic>
      <p:pic>
        <p:nvPicPr>
          <p:cNvPr id="215" name="图片 214"/>
          <p:cNvPicPr>
            <a:picLocks noChangeAspect="1"/>
          </p:cNvPicPr>
          <p:nvPr/>
        </p:nvPicPr>
        <p:blipFill rotWithShape="1">
          <a:blip r:embed="rId1"/>
          <a:srcRect b="15694"/>
          <a:stretch>
            <a:fillRect/>
          </a:stretch>
        </p:blipFill>
        <p:spPr>
          <a:xfrm>
            <a:off x="6115681" y="1982308"/>
            <a:ext cx="589801" cy="378847"/>
          </a:xfrm>
          <a:prstGeom prst="rect">
            <a:avLst/>
          </a:prstGeom>
        </p:spPr>
      </p:pic>
      <p:pic>
        <p:nvPicPr>
          <p:cNvPr id="218" name="图片 217"/>
          <p:cNvPicPr>
            <a:picLocks noChangeAspect="1"/>
          </p:cNvPicPr>
          <p:nvPr/>
        </p:nvPicPr>
        <p:blipFill rotWithShape="1">
          <a:blip r:embed="rId1"/>
          <a:srcRect b="15694"/>
          <a:stretch>
            <a:fillRect/>
          </a:stretch>
        </p:blipFill>
        <p:spPr>
          <a:xfrm>
            <a:off x="10288881" y="1982308"/>
            <a:ext cx="589801" cy="378847"/>
          </a:xfrm>
          <a:prstGeom prst="rect">
            <a:avLst/>
          </a:prstGeom>
        </p:spPr>
      </p:pic>
      <p:grpSp>
        <p:nvGrpSpPr>
          <p:cNvPr id="182" name="组合 181"/>
          <p:cNvGrpSpPr/>
          <p:nvPr/>
        </p:nvGrpSpPr>
        <p:grpSpPr>
          <a:xfrm>
            <a:off x="795758" y="4435886"/>
            <a:ext cx="990192" cy="990191"/>
            <a:chOff x="1055186" y="1524660"/>
            <a:chExt cx="1229909" cy="1229909"/>
          </a:xfrm>
        </p:grpSpPr>
        <p:sp>
          <p:nvSpPr>
            <p:cNvPr id="186" name="椭圆 185"/>
            <p:cNvSpPr/>
            <p:nvPr/>
          </p:nvSpPr>
          <p:spPr>
            <a:xfrm>
              <a:off x="1055186" y="1524660"/>
              <a:ext cx="1229909" cy="1229909"/>
            </a:xfrm>
            <a:prstGeom prst="ellipse">
              <a:avLst/>
            </a:prstGeom>
            <a:gradFill>
              <a:gsLst>
                <a:gs pos="1000">
                  <a:srgbClr val="FC8402"/>
                </a:gs>
                <a:gs pos="59000">
                  <a:srgbClr val="F04242"/>
                </a:gs>
              </a:gsLst>
              <a:lin ang="16800000" scaled="0"/>
            </a:gradFill>
            <a:ln>
              <a:noFill/>
            </a:ln>
            <a:effectLst>
              <a:innerShdw blurRad="63500" dist="38100" dir="16200000">
                <a:schemeClr val="bg1">
                  <a:alpha val="70000"/>
                </a:schemeClr>
              </a:innerShdw>
              <a:reflection blurRad="6350" stA="15000" endPos="5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187" name="iconfont-10738-5176819"/>
            <p:cNvSpPr/>
            <p:nvPr/>
          </p:nvSpPr>
          <p:spPr>
            <a:xfrm>
              <a:off x="1325901" y="1790359"/>
              <a:ext cx="698966" cy="687886"/>
            </a:xfrm>
            <a:custGeom>
              <a:avLst/>
              <a:gdLst>
                <a:gd name="connsiteX0" fmla="*/ 60025 w 605236"/>
                <a:gd name="connsiteY0" fmla="*/ 344571 h 595643"/>
                <a:gd name="connsiteX1" fmla="*/ 290527 w 605236"/>
                <a:gd name="connsiteY1" fmla="*/ 344571 h 595643"/>
                <a:gd name="connsiteX2" fmla="*/ 329370 w 605236"/>
                <a:gd name="connsiteY2" fmla="*/ 376465 h 595643"/>
                <a:gd name="connsiteX3" fmla="*/ 349814 w 605236"/>
                <a:gd name="connsiteY3" fmla="*/ 479931 h 595643"/>
                <a:gd name="connsiteX4" fmla="*/ 331031 w 605236"/>
                <a:gd name="connsiteY4" fmla="*/ 528793 h 595643"/>
                <a:gd name="connsiteX5" fmla="*/ 175276 w 605236"/>
                <a:gd name="connsiteY5" fmla="*/ 595643 h 595643"/>
                <a:gd name="connsiteX6" fmla="*/ 19393 w 605236"/>
                <a:gd name="connsiteY6" fmla="*/ 528793 h 595643"/>
                <a:gd name="connsiteX7" fmla="*/ 738 w 605236"/>
                <a:gd name="connsiteY7" fmla="*/ 479931 h 595643"/>
                <a:gd name="connsiteX8" fmla="*/ 21182 w 605236"/>
                <a:gd name="connsiteY8" fmla="*/ 376465 h 595643"/>
                <a:gd name="connsiteX9" fmla="*/ 60025 w 605236"/>
                <a:gd name="connsiteY9" fmla="*/ 344571 h 595643"/>
                <a:gd name="connsiteX10" fmla="*/ 357987 w 605236"/>
                <a:gd name="connsiteY10" fmla="*/ 252695 h 595643"/>
                <a:gd name="connsiteX11" fmla="*/ 553093 w 605236"/>
                <a:gd name="connsiteY11" fmla="*/ 252695 h 595643"/>
                <a:gd name="connsiteX12" fmla="*/ 587208 w 605236"/>
                <a:gd name="connsiteY12" fmla="*/ 280762 h 595643"/>
                <a:gd name="connsiteX13" fmla="*/ 604585 w 605236"/>
                <a:gd name="connsiteY13" fmla="*/ 368409 h 595643"/>
                <a:gd name="connsiteX14" fmla="*/ 588231 w 605236"/>
                <a:gd name="connsiteY14" fmla="*/ 411020 h 595643"/>
                <a:gd name="connsiteX15" fmla="*/ 455476 w 605236"/>
                <a:gd name="connsiteY15" fmla="*/ 467920 h 595643"/>
                <a:gd name="connsiteX16" fmla="*/ 402323 w 605236"/>
                <a:gd name="connsiteY16" fmla="*/ 455928 h 595643"/>
                <a:gd name="connsiteX17" fmla="*/ 388524 w 605236"/>
                <a:gd name="connsiteY17" fmla="*/ 440618 h 595643"/>
                <a:gd name="connsiteX18" fmla="*/ 388269 w 605236"/>
                <a:gd name="connsiteY18" fmla="*/ 439725 h 595643"/>
                <a:gd name="connsiteX19" fmla="*/ 371403 w 605236"/>
                <a:gd name="connsiteY19" fmla="*/ 354503 h 595643"/>
                <a:gd name="connsiteX20" fmla="*/ 334732 w 605236"/>
                <a:gd name="connsiteY20" fmla="*/ 308064 h 595643"/>
                <a:gd name="connsiteX21" fmla="*/ 322722 w 605236"/>
                <a:gd name="connsiteY21" fmla="*/ 290458 h 595643"/>
                <a:gd name="connsiteX22" fmla="*/ 322722 w 605236"/>
                <a:gd name="connsiteY22" fmla="*/ 289693 h 595643"/>
                <a:gd name="connsiteX23" fmla="*/ 324127 w 605236"/>
                <a:gd name="connsiteY23" fmla="*/ 280762 h 595643"/>
                <a:gd name="connsiteX24" fmla="*/ 357987 w 605236"/>
                <a:gd name="connsiteY24" fmla="*/ 252695 h 595643"/>
                <a:gd name="connsiteX25" fmla="*/ 175276 w 605236"/>
                <a:gd name="connsiteY25" fmla="*/ 50313 h 595643"/>
                <a:gd name="connsiteX26" fmla="*/ 303670 w 605236"/>
                <a:gd name="connsiteY26" fmla="*/ 178531 h 595643"/>
                <a:gd name="connsiteX27" fmla="*/ 175276 w 605236"/>
                <a:gd name="connsiteY27" fmla="*/ 306749 h 595643"/>
                <a:gd name="connsiteX28" fmla="*/ 46882 w 605236"/>
                <a:gd name="connsiteY28" fmla="*/ 178531 h 595643"/>
                <a:gd name="connsiteX29" fmla="*/ 175276 w 605236"/>
                <a:gd name="connsiteY29" fmla="*/ 50313 h 595643"/>
                <a:gd name="connsiteX30" fmla="*/ 455527 w 605236"/>
                <a:gd name="connsiteY30" fmla="*/ 0 h 595643"/>
                <a:gd name="connsiteX31" fmla="*/ 562928 w 605236"/>
                <a:gd name="connsiteY31" fmla="*/ 107260 h 595643"/>
                <a:gd name="connsiteX32" fmla="*/ 455527 w 605236"/>
                <a:gd name="connsiteY32" fmla="*/ 214520 h 595643"/>
                <a:gd name="connsiteX33" fmla="*/ 348126 w 605236"/>
                <a:gd name="connsiteY33" fmla="*/ 107260 h 595643"/>
                <a:gd name="connsiteX34" fmla="*/ 455527 w 605236"/>
                <a:gd name="connsiteY34" fmla="*/ 0 h 59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5236" h="595643">
                  <a:moveTo>
                    <a:pt x="60025" y="344571"/>
                  </a:moveTo>
                  <a:lnTo>
                    <a:pt x="290527" y="344571"/>
                  </a:lnTo>
                  <a:cubicBezTo>
                    <a:pt x="308671" y="344571"/>
                    <a:pt x="325793" y="358605"/>
                    <a:pt x="329370" y="376465"/>
                  </a:cubicBezTo>
                  <a:lnTo>
                    <a:pt x="349814" y="479931"/>
                  </a:lnTo>
                  <a:cubicBezTo>
                    <a:pt x="353136" y="496898"/>
                    <a:pt x="344959" y="518331"/>
                    <a:pt x="331031" y="528793"/>
                  </a:cubicBezTo>
                  <a:cubicBezTo>
                    <a:pt x="327454" y="531472"/>
                    <a:pt x="241079" y="595643"/>
                    <a:pt x="175276" y="595643"/>
                  </a:cubicBezTo>
                  <a:cubicBezTo>
                    <a:pt x="109473" y="595643"/>
                    <a:pt x="23098" y="531472"/>
                    <a:pt x="19393" y="528793"/>
                  </a:cubicBezTo>
                  <a:cubicBezTo>
                    <a:pt x="5593" y="518331"/>
                    <a:pt x="-2584" y="496898"/>
                    <a:pt x="738" y="479931"/>
                  </a:cubicBezTo>
                  <a:lnTo>
                    <a:pt x="21182" y="376465"/>
                  </a:lnTo>
                  <a:cubicBezTo>
                    <a:pt x="24759" y="358605"/>
                    <a:pt x="41753" y="344571"/>
                    <a:pt x="60025" y="344571"/>
                  </a:cubicBezTo>
                  <a:close/>
                  <a:moveTo>
                    <a:pt x="357987" y="252695"/>
                  </a:moveTo>
                  <a:lnTo>
                    <a:pt x="553093" y="252695"/>
                  </a:lnTo>
                  <a:cubicBezTo>
                    <a:pt x="569065" y="252695"/>
                    <a:pt x="584142" y="265070"/>
                    <a:pt x="587208" y="280762"/>
                  </a:cubicBezTo>
                  <a:lnTo>
                    <a:pt x="604585" y="368409"/>
                  </a:lnTo>
                  <a:cubicBezTo>
                    <a:pt x="607524" y="383208"/>
                    <a:pt x="600241" y="401834"/>
                    <a:pt x="588231" y="411020"/>
                  </a:cubicBezTo>
                  <a:cubicBezTo>
                    <a:pt x="585164" y="413316"/>
                    <a:pt x="511696" y="467920"/>
                    <a:pt x="455476" y="467920"/>
                  </a:cubicBezTo>
                  <a:cubicBezTo>
                    <a:pt x="440272" y="467920"/>
                    <a:pt x="422384" y="463838"/>
                    <a:pt x="402323" y="455928"/>
                  </a:cubicBezTo>
                  <a:cubicBezTo>
                    <a:pt x="395679" y="453249"/>
                    <a:pt x="390824" y="447890"/>
                    <a:pt x="388524" y="440618"/>
                  </a:cubicBezTo>
                  <a:lnTo>
                    <a:pt x="388269" y="439725"/>
                  </a:lnTo>
                  <a:lnTo>
                    <a:pt x="371403" y="354503"/>
                  </a:lnTo>
                  <a:cubicBezTo>
                    <a:pt x="367697" y="335621"/>
                    <a:pt x="354537" y="318653"/>
                    <a:pt x="334732" y="308064"/>
                  </a:cubicBezTo>
                  <a:cubicBezTo>
                    <a:pt x="322722" y="301685"/>
                    <a:pt x="322722" y="291607"/>
                    <a:pt x="322722" y="290458"/>
                  </a:cubicBezTo>
                  <a:lnTo>
                    <a:pt x="322722" y="289693"/>
                  </a:lnTo>
                  <a:lnTo>
                    <a:pt x="324127" y="280762"/>
                  </a:lnTo>
                  <a:cubicBezTo>
                    <a:pt x="327194" y="265070"/>
                    <a:pt x="341888" y="252695"/>
                    <a:pt x="357987" y="252695"/>
                  </a:cubicBezTo>
                  <a:close/>
                  <a:moveTo>
                    <a:pt x="175276" y="50313"/>
                  </a:moveTo>
                  <a:cubicBezTo>
                    <a:pt x="246186" y="50313"/>
                    <a:pt x="303670" y="107718"/>
                    <a:pt x="303670" y="178531"/>
                  </a:cubicBezTo>
                  <a:cubicBezTo>
                    <a:pt x="303670" y="249344"/>
                    <a:pt x="246186" y="306749"/>
                    <a:pt x="175276" y="306749"/>
                  </a:cubicBezTo>
                  <a:cubicBezTo>
                    <a:pt x="104366" y="306749"/>
                    <a:pt x="46882" y="249344"/>
                    <a:pt x="46882" y="178531"/>
                  </a:cubicBezTo>
                  <a:cubicBezTo>
                    <a:pt x="46882" y="107718"/>
                    <a:pt x="104366" y="50313"/>
                    <a:pt x="175276" y="50313"/>
                  </a:cubicBezTo>
                  <a:close/>
                  <a:moveTo>
                    <a:pt x="455527" y="0"/>
                  </a:moveTo>
                  <a:cubicBezTo>
                    <a:pt x="514843" y="0"/>
                    <a:pt x="562928" y="48022"/>
                    <a:pt x="562928" y="107260"/>
                  </a:cubicBezTo>
                  <a:cubicBezTo>
                    <a:pt x="562928" y="166498"/>
                    <a:pt x="514843" y="214520"/>
                    <a:pt x="455527" y="214520"/>
                  </a:cubicBezTo>
                  <a:cubicBezTo>
                    <a:pt x="396211" y="214520"/>
                    <a:pt x="348126" y="166498"/>
                    <a:pt x="348126" y="107260"/>
                  </a:cubicBezTo>
                  <a:cubicBezTo>
                    <a:pt x="348126" y="48022"/>
                    <a:pt x="396211" y="0"/>
                    <a:pt x="45552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sp>
        <p:nvSpPr>
          <p:cNvPr id="183" name="文本框 83"/>
          <p:cNvSpPr txBox="1"/>
          <p:nvPr/>
        </p:nvSpPr>
        <p:spPr>
          <a:xfrm>
            <a:off x="695325" y="5801360"/>
            <a:ext cx="3166745" cy="5067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b="1" dirty="0">
                <a:solidFill>
                  <a:srgbClr val="686868"/>
                </a:solidFill>
                <a:latin typeface="微软雅黑" pitchFamily="34" charset="-122"/>
                <a:ea typeface="微软雅黑" pitchFamily="34" charset="-122"/>
              </a:rPr>
              <a:t>社会消费品零售总额</a:t>
            </a:r>
            <a:r>
              <a:rPr lang="en-US" altLang="zh-CN" b="1" dirty="0">
                <a:solidFill>
                  <a:srgbClr val="686868"/>
                </a:solidFill>
                <a:latin typeface="微软雅黑" pitchFamily="34" charset="-122"/>
                <a:ea typeface="微软雅黑" pitchFamily="34" charset="-122"/>
              </a:rPr>
              <a:t>95</a:t>
            </a:r>
            <a:r>
              <a:rPr lang="zh-CN" altLang="en-US" b="1" dirty="0">
                <a:solidFill>
                  <a:srgbClr val="686868"/>
                </a:solidFill>
                <a:latin typeface="微软雅黑" pitchFamily="34" charset="-122"/>
                <a:ea typeface="微软雅黑" pitchFamily="34" charset="-122"/>
              </a:rPr>
              <a:t>亿元</a:t>
            </a:r>
            <a:endParaRPr lang="zh-CN" altLang="en-US" b="1" dirty="0">
              <a:solidFill>
                <a:srgbClr val="686868"/>
              </a:solidFill>
              <a:latin typeface="微软雅黑" pitchFamily="34" charset="-122"/>
              <a:ea typeface="微软雅黑" pitchFamily="34" charset="-122"/>
            </a:endParaRPr>
          </a:p>
        </p:txBody>
      </p:sp>
      <p:sp>
        <p:nvSpPr>
          <p:cNvPr id="184" name="文本框 84"/>
          <p:cNvSpPr txBox="1"/>
          <p:nvPr/>
        </p:nvSpPr>
        <p:spPr>
          <a:xfrm>
            <a:off x="1557354" y="4210208"/>
            <a:ext cx="2429754" cy="54864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2000" b="1" dirty="0">
                <a:solidFill>
                  <a:srgbClr val="F86F16"/>
                </a:solidFill>
                <a:effectLst>
                  <a:reflection blurRad="76200" stA="20000" endPos="85000" dist="76200" dir="5400000" sy="-100000" algn="bl" rotWithShape="0"/>
                </a:effectLst>
                <a:latin typeface="微软雅黑" pitchFamily="34" charset="-122"/>
                <a:ea typeface="微软雅黑" pitchFamily="34" charset="-122"/>
              </a:rPr>
              <a:t>增速排名全省第一</a:t>
            </a:r>
            <a:endParaRPr lang="zh-CN" altLang="en-US" sz="2000" b="1" dirty="0">
              <a:solidFill>
                <a:srgbClr val="F86F16"/>
              </a:solidFill>
              <a:effectLst>
                <a:reflection blurRad="76200" stA="20000" endPos="85000" dist="76200" dir="5400000" sy="-100000" algn="bl" rotWithShape="0"/>
              </a:effectLst>
              <a:latin typeface="微软雅黑" pitchFamily="34" charset="-122"/>
              <a:ea typeface="微软雅黑" pitchFamily="34" charset="-122"/>
            </a:endParaRPr>
          </a:p>
        </p:txBody>
      </p:sp>
      <p:grpSp>
        <p:nvGrpSpPr>
          <p:cNvPr id="199" name="组合 198"/>
          <p:cNvGrpSpPr/>
          <p:nvPr/>
        </p:nvGrpSpPr>
        <p:grpSpPr>
          <a:xfrm>
            <a:off x="4437298" y="4449763"/>
            <a:ext cx="964580" cy="964579"/>
            <a:chOff x="1055186" y="1524660"/>
            <a:chExt cx="1229909" cy="1229909"/>
          </a:xfrm>
        </p:grpSpPr>
        <p:sp>
          <p:nvSpPr>
            <p:cNvPr id="202" name="椭圆 201"/>
            <p:cNvSpPr/>
            <p:nvPr/>
          </p:nvSpPr>
          <p:spPr>
            <a:xfrm>
              <a:off x="1055186" y="1524660"/>
              <a:ext cx="1229909" cy="1229909"/>
            </a:xfrm>
            <a:prstGeom prst="ellipse">
              <a:avLst/>
            </a:prstGeom>
            <a:gradFill>
              <a:gsLst>
                <a:gs pos="39000">
                  <a:srgbClr val="FC8402"/>
                </a:gs>
                <a:gs pos="94000">
                  <a:srgbClr val="F04242"/>
                </a:gs>
              </a:gsLst>
              <a:lin ang="16800000" scaled="0"/>
            </a:gradFill>
            <a:ln>
              <a:noFill/>
            </a:ln>
            <a:effectLst>
              <a:innerShdw blurRad="63500" dist="38100" dir="16200000">
                <a:schemeClr val="bg1">
                  <a:alpha val="70000"/>
                </a:schemeClr>
              </a:innerShdw>
              <a:reflection blurRad="6350" stA="15000" endPos="5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3" name="iconfont-10738-5176819"/>
            <p:cNvSpPr/>
            <p:nvPr/>
          </p:nvSpPr>
          <p:spPr>
            <a:xfrm>
              <a:off x="1286018" y="1881398"/>
              <a:ext cx="698966" cy="545691"/>
            </a:xfrm>
            <a:custGeom>
              <a:avLst/>
              <a:gdLst>
                <a:gd name="T0" fmla="*/ 16398 w 16398"/>
                <a:gd name="T1" fmla="*/ 9461 h 12800"/>
                <a:gd name="T2" fmla="*/ 13167 w 16398"/>
                <a:gd name="T3" fmla="*/ 9207 h 12800"/>
                <a:gd name="T4" fmla="*/ 11613 w 16398"/>
                <a:gd name="T5" fmla="*/ 10161 h 12800"/>
                <a:gd name="T6" fmla="*/ 16398 w 16398"/>
                <a:gd name="T7" fmla="*/ 7286 h 12800"/>
                <a:gd name="T8" fmla="*/ 11613 w 16398"/>
                <a:gd name="T9" fmla="*/ 7767 h 12800"/>
                <a:gd name="T10" fmla="*/ 13167 w 16398"/>
                <a:gd name="T11" fmla="*/ 7528 h 12800"/>
                <a:gd name="T12" fmla="*/ 16373 w 16398"/>
                <a:gd name="T13" fmla="*/ 5836 h 12800"/>
                <a:gd name="T14" fmla="*/ 11613 w 16398"/>
                <a:gd name="T15" fmla="*/ 7430 h 12800"/>
                <a:gd name="T16" fmla="*/ 16398 w 16398"/>
                <a:gd name="T17" fmla="*/ 5413 h 12800"/>
                <a:gd name="T18" fmla="*/ 13167 w 16398"/>
                <a:gd name="T19" fmla="*/ 5341 h 12800"/>
                <a:gd name="T20" fmla="*/ 13167 w 16398"/>
                <a:gd name="T21" fmla="*/ 6211 h 12800"/>
                <a:gd name="T22" fmla="*/ 9936 w 16398"/>
                <a:gd name="T23" fmla="*/ 3407 h 12800"/>
                <a:gd name="T24" fmla="*/ 11613 w 16398"/>
                <a:gd name="T25" fmla="*/ 4894 h 12800"/>
                <a:gd name="T26" fmla="*/ 16398 w 16398"/>
                <a:gd name="T27" fmla="*/ 4205 h 12800"/>
                <a:gd name="T28" fmla="*/ 13167 w 16398"/>
                <a:gd name="T29" fmla="*/ 4072 h 12800"/>
                <a:gd name="T30" fmla="*/ 9936 w 16398"/>
                <a:gd name="T31" fmla="*/ 2151 h 12800"/>
                <a:gd name="T32" fmla="*/ 16398 w 16398"/>
                <a:gd name="T33" fmla="*/ 2948 h 12800"/>
                <a:gd name="T34" fmla="*/ 13167 w 16398"/>
                <a:gd name="T35" fmla="*/ 2731 h 12800"/>
                <a:gd name="T36" fmla="*/ 9936 w 16398"/>
                <a:gd name="T37" fmla="*/ 1595 h 12800"/>
                <a:gd name="T38" fmla="*/ 16398 w 16398"/>
                <a:gd name="T39" fmla="*/ 797 h 12800"/>
                <a:gd name="T40" fmla="*/ 7981 w 16398"/>
                <a:gd name="T41" fmla="*/ 11807 h 12800"/>
                <a:gd name="T42" fmla="*/ 11171 w 16398"/>
                <a:gd name="T43" fmla="*/ 10085 h 12800"/>
                <a:gd name="T44" fmla="*/ 6862 w 16398"/>
                <a:gd name="T45" fmla="*/ 10970 h 12800"/>
                <a:gd name="T46" fmla="*/ 6862 w 16398"/>
                <a:gd name="T47" fmla="*/ 10363 h 12800"/>
                <a:gd name="T48" fmla="*/ 11212 w 16398"/>
                <a:gd name="T49" fmla="*/ 9632 h 12800"/>
                <a:gd name="T50" fmla="*/ 7981 w 16398"/>
                <a:gd name="T51" fmla="*/ 9414 h 12800"/>
                <a:gd name="T52" fmla="*/ 6862 w 16398"/>
                <a:gd name="T53" fmla="*/ 9870 h 12800"/>
                <a:gd name="T54" fmla="*/ 6862 w 16398"/>
                <a:gd name="T55" fmla="*/ 9027 h 12800"/>
                <a:gd name="T56" fmla="*/ 11212 w 16398"/>
                <a:gd name="T57" fmla="*/ 7481 h 12800"/>
                <a:gd name="T58" fmla="*/ 6848 w 16398"/>
                <a:gd name="T59" fmla="*/ 8035 h 12800"/>
                <a:gd name="T60" fmla="*/ 7981 w 16398"/>
                <a:gd name="T61" fmla="*/ 6889 h 12800"/>
                <a:gd name="T62" fmla="*/ 4750 w 16398"/>
                <a:gd name="T63" fmla="*/ 6961 h 12800"/>
                <a:gd name="T64" fmla="*/ 7981 w 16398"/>
                <a:gd name="T65" fmla="*/ 7759 h 12800"/>
                <a:gd name="T66" fmla="*/ 11208 w 16398"/>
                <a:gd name="T67" fmla="*/ 6128 h 12800"/>
                <a:gd name="T68" fmla="*/ 4750 w 16398"/>
                <a:gd name="T69" fmla="*/ 4956 h 12800"/>
                <a:gd name="T70" fmla="*/ 11212 w 16398"/>
                <a:gd name="T71" fmla="*/ 5753 h 12800"/>
                <a:gd name="T72" fmla="*/ 3231 w 16398"/>
                <a:gd name="T73" fmla="*/ 11748 h 12800"/>
                <a:gd name="T74" fmla="*/ 0 w 16398"/>
                <a:gd name="T75" fmla="*/ 12002 h 12800"/>
                <a:gd name="T76" fmla="*/ 6462 w 16398"/>
                <a:gd name="T77" fmla="*/ 11205 h 12800"/>
                <a:gd name="T78" fmla="*/ 3231 w 16398"/>
                <a:gd name="T79" fmla="*/ 10407 h 12800"/>
                <a:gd name="T80" fmla="*/ 0 w 16398"/>
                <a:gd name="T81" fmla="*/ 10625 h 12800"/>
                <a:gd name="T82" fmla="*/ 6462 w 16398"/>
                <a:gd name="T83" fmla="*/ 9827 h 12800"/>
                <a:gd name="T84" fmla="*/ 0 w 16398"/>
                <a:gd name="T85" fmla="*/ 9271 h 12800"/>
                <a:gd name="T86" fmla="*/ 6462 w 16398"/>
                <a:gd name="T87" fmla="*/ 8474 h 12800"/>
                <a:gd name="T88" fmla="*/ 0 w 16398"/>
                <a:gd name="T89" fmla="*/ 9271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398" h="12800">
                  <a:moveTo>
                    <a:pt x="11613" y="10161"/>
                  </a:moveTo>
                  <a:cubicBezTo>
                    <a:pt x="12074" y="10223"/>
                    <a:pt x="12604" y="10259"/>
                    <a:pt x="13167" y="10259"/>
                  </a:cubicBezTo>
                  <a:cubicBezTo>
                    <a:pt x="14951" y="10259"/>
                    <a:pt x="16398" y="9902"/>
                    <a:pt x="16398" y="9461"/>
                  </a:cubicBezTo>
                  <a:lnTo>
                    <a:pt x="16398" y="8664"/>
                  </a:lnTo>
                  <a:cubicBezTo>
                    <a:pt x="16398" y="8621"/>
                    <a:pt x="16383" y="8578"/>
                    <a:pt x="16357" y="8537"/>
                  </a:cubicBezTo>
                  <a:cubicBezTo>
                    <a:pt x="16110" y="8917"/>
                    <a:pt x="14776" y="9207"/>
                    <a:pt x="13167" y="9207"/>
                  </a:cubicBezTo>
                  <a:cubicBezTo>
                    <a:pt x="12603" y="9207"/>
                    <a:pt x="12074" y="9171"/>
                    <a:pt x="11613" y="9108"/>
                  </a:cubicBezTo>
                  <a:lnTo>
                    <a:pt x="11613" y="9812"/>
                  </a:lnTo>
                  <a:lnTo>
                    <a:pt x="11613" y="10161"/>
                  </a:lnTo>
                  <a:close/>
                  <a:moveTo>
                    <a:pt x="13167" y="8881"/>
                  </a:moveTo>
                  <a:cubicBezTo>
                    <a:pt x="14951" y="8881"/>
                    <a:pt x="16398" y="8524"/>
                    <a:pt x="16398" y="8084"/>
                  </a:cubicBezTo>
                  <a:lnTo>
                    <a:pt x="16398" y="7286"/>
                  </a:lnTo>
                  <a:cubicBezTo>
                    <a:pt x="16398" y="7249"/>
                    <a:pt x="16387" y="7213"/>
                    <a:pt x="16367" y="7178"/>
                  </a:cubicBezTo>
                  <a:cubicBezTo>
                    <a:pt x="16152" y="7566"/>
                    <a:pt x="14802" y="7866"/>
                    <a:pt x="13167" y="7866"/>
                  </a:cubicBezTo>
                  <a:cubicBezTo>
                    <a:pt x="12603" y="7866"/>
                    <a:pt x="12074" y="7830"/>
                    <a:pt x="11613" y="7767"/>
                  </a:cubicBezTo>
                  <a:lnTo>
                    <a:pt x="11613" y="8783"/>
                  </a:lnTo>
                  <a:cubicBezTo>
                    <a:pt x="12074" y="8846"/>
                    <a:pt x="12604" y="8881"/>
                    <a:pt x="13167" y="8881"/>
                  </a:cubicBezTo>
                  <a:close/>
                  <a:moveTo>
                    <a:pt x="13167" y="7528"/>
                  </a:moveTo>
                  <a:cubicBezTo>
                    <a:pt x="14951" y="7528"/>
                    <a:pt x="16398" y="7171"/>
                    <a:pt x="16398" y="6730"/>
                  </a:cubicBezTo>
                  <a:lnTo>
                    <a:pt x="16398" y="5933"/>
                  </a:lnTo>
                  <a:cubicBezTo>
                    <a:pt x="16398" y="5900"/>
                    <a:pt x="16389" y="5868"/>
                    <a:pt x="16373" y="5836"/>
                  </a:cubicBezTo>
                  <a:cubicBezTo>
                    <a:pt x="16180" y="6231"/>
                    <a:pt x="14819" y="6537"/>
                    <a:pt x="13167" y="6537"/>
                  </a:cubicBezTo>
                  <a:cubicBezTo>
                    <a:pt x="12603" y="6537"/>
                    <a:pt x="12074" y="6501"/>
                    <a:pt x="11613" y="6438"/>
                  </a:cubicBezTo>
                  <a:lnTo>
                    <a:pt x="11613" y="7430"/>
                  </a:lnTo>
                  <a:cubicBezTo>
                    <a:pt x="12074" y="7492"/>
                    <a:pt x="12604" y="7528"/>
                    <a:pt x="13167" y="7528"/>
                  </a:cubicBezTo>
                  <a:close/>
                  <a:moveTo>
                    <a:pt x="13167" y="6211"/>
                  </a:moveTo>
                  <a:cubicBezTo>
                    <a:pt x="14951" y="6211"/>
                    <a:pt x="16398" y="5854"/>
                    <a:pt x="16398" y="5413"/>
                  </a:cubicBezTo>
                  <a:lnTo>
                    <a:pt x="16398" y="4616"/>
                  </a:lnTo>
                  <a:cubicBezTo>
                    <a:pt x="16398" y="4604"/>
                    <a:pt x="16396" y="4592"/>
                    <a:pt x="16394" y="4580"/>
                  </a:cubicBezTo>
                  <a:cubicBezTo>
                    <a:pt x="16317" y="5003"/>
                    <a:pt x="14902" y="5341"/>
                    <a:pt x="13167" y="5341"/>
                  </a:cubicBezTo>
                  <a:cubicBezTo>
                    <a:pt x="12603" y="5341"/>
                    <a:pt x="12074" y="5305"/>
                    <a:pt x="11613" y="5242"/>
                  </a:cubicBezTo>
                  <a:lnTo>
                    <a:pt x="11613" y="6113"/>
                  </a:lnTo>
                  <a:cubicBezTo>
                    <a:pt x="12074" y="6175"/>
                    <a:pt x="12604" y="6211"/>
                    <a:pt x="13167" y="6211"/>
                  </a:cubicBezTo>
                  <a:close/>
                  <a:moveTo>
                    <a:pt x="13167" y="4072"/>
                  </a:moveTo>
                  <a:cubicBezTo>
                    <a:pt x="11474" y="4072"/>
                    <a:pt x="10085" y="3751"/>
                    <a:pt x="9948" y="3341"/>
                  </a:cubicBezTo>
                  <a:cubicBezTo>
                    <a:pt x="9941" y="3363"/>
                    <a:pt x="9936" y="3385"/>
                    <a:pt x="9936" y="3407"/>
                  </a:cubicBezTo>
                  <a:lnTo>
                    <a:pt x="9936" y="3856"/>
                  </a:lnTo>
                  <a:cubicBezTo>
                    <a:pt x="10935" y="3992"/>
                    <a:pt x="11613" y="4254"/>
                    <a:pt x="11613" y="4555"/>
                  </a:cubicBezTo>
                  <a:lnTo>
                    <a:pt x="11613" y="4894"/>
                  </a:lnTo>
                  <a:lnTo>
                    <a:pt x="11613" y="4904"/>
                  </a:lnTo>
                  <a:cubicBezTo>
                    <a:pt x="12074" y="4967"/>
                    <a:pt x="12604" y="5003"/>
                    <a:pt x="13167" y="5003"/>
                  </a:cubicBezTo>
                  <a:cubicBezTo>
                    <a:pt x="14951" y="5003"/>
                    <a:pt x="16398" y="4645"/>
                    <a:pt x="16398" y="4205"/>
                  </a:cubicBezTo>
                  <a:lnTo>
                    <a:pt x="16398" y="3407"/>
                  </a:lnTo>
                  <a:cubicBezTo>
                    <a:pt x="16398" y="3385"/>
                    <a:pt x="16393" y="3363"/>
                    <a:pt x="16386" y="3341"/>
                  </a:cubicBezTo>
                  <a:cubicBezTo>
                    <a:pt x="16249" y="3750"/>
                    <a:pt x="14861" y="4072"/>
                    <a:pt x="13167" y="4072"/>
                  </a:cubicBezTo>
                  <a:close/>
                  <a:moveTo>
                    <a:pt x="13167" y="2731"/>
                  </a:moveTo>
                  <a:cubicBezTo>
                    <a:pt x="11532" y="2731"/>
                    <a:pt x="10182" y="2431"/>
                    <a:pt x="9967" y="2042"/>
                  </a:cubicBezTo>
                  <a:cubicBezTo>
                    <a:pt x="9947" y="2077"/>
                    <a:pt x="9936" y="2114"/>
                    <a:pt x="9936" y="2151"/>
                  </a:cubicBezTo>
                  <a:lnTo>
                    <a:pt x="9936" y="2948"/>
                  </a:lnTo>
                  <a:cubicBezTo>
                    <a:pt x="9936" y="3389"/>
                    <a:pt x="11383" y="3746"/>
                    <a:pt x="13167" y="3746"/>
                  </a:cubicBezTo>
                  <a:cubicBezTo>
                    <a:pt x="14951" y="3746"/>
                    <a:pt x="16398" y="3389"/>
                    <a:pt x="16398" y="2948"/>
                  </a:cubicBezTo>
                  <a:lnTo>
                    <a:pt x="16398" y="2151"/>
                  </a:lnTo>
                  <a:cubicBezTo>
                    <a:pt x="16398" y="2114"/>
                    <a:pt x="16387" y="2077"/>
                    <a:pt x="16367" y="2042"/>
                  </a:cubicBezTo>
                  <a:cubicBezTo>
                    <a:pt x="16152" y="2431"/>
                    <a:pt x="14802" y="2731"/>
                    <a:pt x="13167" y="2731"/>
                  </a:cubicBezTo>
                  <a:close/>
                  <a:moveTo>
                    <a:pt x="13167" y="0"/>
                  </a:moveTo>
                  <a:cubicBezTo>
                    <a:pt x="11383" y="0"/>
                    <a:pt x="9936" y="357"/>
                    <a:pt x="9936" y="797"/>
                  </a:cubicBezTo>
                  <a:lnTo>
                    <a:pt x="9936" y="1595"/>
                  </a:lnTo>
                  <a:cubicBezTo>
                    <a:pt x="9936" y="2035"/>
                    <a:pt x="11383" y="2393"/>
                    <a:pt x="13167" y="2393"/>
                  </a:cubicBezTo>
                  <a:cubicBezTo>
                    <a:pt x="14951" y="2393"/>
                    <a:pt x="16398" y="2035"/>
                    <a:pt x="16398" y="1595"/>
                  </a:cubicBezTo>
                  <a:lnTo>
                    <a:pt x="16398" y="797"/>
                  </a:lnTo>
                  <a:cubicBezTo>
                    <a:pt x="16398" y="357"/>
                    <a:pt x="14951" y="0"/>
                    <a:pt x="13167" y="0"/>
                  </a:cubicBezTo>
                  <a:close/>
                  <a:moveTo>
                    <a:pt x="6862" y="11758"/>
                  </a:moveTo>
                  <a:cubicBezTo>
                    <a:pt x="7211" y="11789"/>
                    <a:pt x="7588" y="11807"/>
                    <a:pt x="7981" y="11807"/>
                  </a:cubicBezTo>
                  <a:cubicBezTo>
                    <a:pt x="9766" y="11807"/>
                    <a:pt x="11212" y="11450"/>
                    <a:pt x="11212" y="11009"/>
                  </a:cubicBezTo>
                  <a:lnTo>
                    <a:pt x="11212" y="10212"/>
                  </a:lnTo>
                  <a:cubicBezTo>
                    <a:pt x="11212" y="10169"/>
                    <a:pt x="11198" y="10127"/>
                    <a:pt x="11171" y="10085"/>
                  </a:cubicBezTo>
                  <a:cubicBezTo>
                    <a:pt x="10925" y="10465"/>
                    <a:pt x="9591" y="10756"/>
                    <a:pt x="7981" y="10756"/>
                  </a:cubicBezTo>
                  <a:cubicBezTo>
                    <a:pt x="7588" y="10756"/>
                    <a:pt x="7211" y="10738"/>
                    <a:pt x="6862" y="10706"/>
                  </a:cubicBezTo>
                  <a:lnTo>
                    <a:pt x="6862" y="10970"/>
                  </a:lnTo>
                  <a:lnTo>
                    <a:pt x="6862" y="11758"/>
                  </a:lnTo>
                  <a:close/>
                  <a:moveTo>
                    <a:pt x="6862" y="9870"/>
                  </a:moveTo>
                  <a:lnTo>
                    <a:pt x="6862" y="10363"/>
                  </a:lnTo>
                  <a:lnTo>
                    <a:pt x="6862" y="10380"/>
                  </a:lnTo>
                  <a:cubicBezTo>
                    <a:pt x="7211" y="10412"/>
                    <a:pt x="7588" y="10430"/>
                    <a:pt x="7981" y="10430"/>
                  </a:cubicBezTo>
                  <a:cubicBezTo>
                    <a:pt x="9766" y="10430"/>
                    <a:pt x="11212" y="10072"/>
                    <a:pt x="11212" y="9632"/>
                  </a:cubicBezTo>
                  <a:lnTo>
                    <a:pt x="11212" y="8834"/>
                  </a:lnTo>
                  <a:cubicBezTo>
                    <a:pt x="11212" y="8798"/>
                    <a:pt x="11201" y="8761"/>
                    <a:pt x="11181" y="8726"/>
                  </a:cubicBezTo>
                  <a:cubicBezTo>
                    <a:pt x="10966" y="9115"/>
                    <a:pt x="9616" y="9414"/>
                    <a:pt x="7981" y="9414"/>
                  </a:cubicBezTo>
                  <a:cubicBezTo>
                    <a:pt x="7587" y="9414"/>
                    <a:pt x="7211" y="9397"/>
                    <a:pt x="6862" y="9365"/>
                  </a:cubicBezTo>
                  <a:lnTo>
                    <a:pt x="6862" y="9528"/>
                  </a:lnTo>
                  <a:lnTo>
                    <a:pt x="6862" y="9870"/>
                  </a:lnTo>
                  <a:close/>
                  <a:moveTo>
                    <a:pt x="6862" y="8465"/>
                  </a:moveTo>
                  <a:lnTo>
                    <a:pt x="6862" y="8946"/>
                  </a:lnTo>
                  <a:lnTo>
                    <a:pt x="6862" y="9027"/>
                  </a:lnTo>
                  <a:cubicBezTo>
                    <a:pt x="7211" y="9059"/>
                    <a:pt x="7588" y="9076"/>
                    <a:pt x="7981" y="9076"/>
                  </a:cubicBezTo>
                  <a:cubicBezTo>
                    <a:pt x="9766" y="9076"/>
                    <a:pt x="11212" y="8719"/>
                    <a:pt x="11212" y="8279"/>
                  </a:cubicBezTo>
                  <a:lnTo>
                    <a:pt x="11212" y="7481"/>
                  </a:lnTo>
                  <a:cubicBezTo>
                    <a:pt x="11212" y="7449"/>
                    <a:pt x="11203" y="7416"/>
                    <a:pt x="11188" y="7385"/>
                  </a:cubicBezTo>
                  <a:cubicBezTo>
                    <a:pt x="10994" y="7779"/>
                    <a:pt x="9633" y="8085"/>
                    <a:pt x="7981" y="8085"/>
                  </a:cubicBezTo>
                  <a:cubicBezTo>
                    <a:pt x="7582" y="8085"/>
                    <a:pt x="7201" y="8067"/>
                    <a:pt x="6848" y="8035"/>
                  </a:cubicBezTo>
                  <a:cubicBezTo>
                    <a:pt x="6857" y="8060"/>
                    <a:pt x="6862" y="8085"/>
                    <a:pt x="6862" y="8111"/>
                  </a:cubicBezTo>
                  <a:lnTo>
                    <a:pt x="6862" y="8465"/>
                  </a:lnTo>
                  <a:close/>
                  <a:moveTo>
                    <a:pt x="7981" y="6889"/>
                  </a:moveTo>
                  <a:cubicBezTo>
                    <a:pt x="6246" y="6889"/>
                    <a:pt x="4831" y="6551"/>
                    <a:pt x="4754" y="6128"/>
                  </a:cubicBezTo>
                  <a:cubicBezTo>
                    <a:pt x="4752" y="6140"/>
                    <a:pt x="4750" y="6152"/>
                    <a:pt x="4750" y="6164"/>
                  </a:cubicBezTo>
                  <a:lnTo>
                    <a:pt x="4750" y="6961"/>
                  </a:lnTo>
                  <a:cubicBezTo>
                    <a:pt x="4750" y="7119"/>
                    <a:pt x="4936" y="7265"/>
                    <a:pt x="5254" y="7389"/>
                  </a:cubicBezTo>
                  <a:cubicBezTo>
                    <a:pt x="5676" y="7452"/>
                    <a:pt x="6039" y="7540"/>
                    <a:pt x="6311" y="7644"/>
                  </a:cubicBezTo>
                  <a:cubicBezTo>
                    <a:pt x="6799" y="7717"/>
                    <a:pt x="7370" y="7759"/>
                    <a:pt x="7981" y="7759"/>
                  </a:cubicBezTo>
                  <a:cubicBezTo>
                    <a:pt x="9766" y="7759"/>
                    <a:pt x="11212" y="7402"/>
                    <a:pt x="11212" y="6961"/>
                  </a:cubicBezTo>
                  <a:lnTo>
                    <a:pt x="11212" y="6164"/>
                  </a:lnTo>
                  <a:cubicBezTo>
                    <a:pt x="11212" y="6152"/>
                    <a:pt x="11210" y="6140"/>
                    <a:pt x="11208" y="6128"/>
                  </a:cubicBezTo>
                  <a:cubicBezTo>
                    <a:pt x="11132" y="6551"/>
                    <a:pt x="9717" y="6889"/>
                    <a:pt x="7981" y="6889"/>
                  </a:cubicBezTo>
                  <a:close/>
                  <a:moveTo>
                    <a:pt x="7981" y="4158"/>
                  </a:moveTo>
                  <a:cubicBezTo>
                    <a:pt x="6197" y="4158"/>
                    <a:pt x="4750" y="4515"/>
                    <a:pt x="4750" y="4956"/>
                  </a:cubicBezTo>
                  <a:lnTo>
                    <a:pt x="4750" y="5753"/>
                  </a:lnTo>
                  <a:cubicBezTo>
                    <a:pt x="4750" y="6193"/>
                    <a:pt x="6197" y="6551"/>
                    <a:pt x="7981" y="6551"/>
                  </a:cubicBezTo>
                  <a:cubicBezTo>
                    <a:pt x="9766" y="6551"/>
                    <a:pt x="11212" y="6193"/>
                    <a:pt x="11212" y="5753"/>
                  </a:cubicBezTo>
                  <a:lnTo>
                    <a:pt x="11212" y="4956"/>
                  </a:lnTo>
                  <a:cubicBezTo>
                    <a:pt x="11212" y="4515"/>
                    <a:pt x="9766" y="4158"/>
                    <a:pt x="7981" y="4158"/>
                  </a:cubicBezTo>
                  <a:close/>
                  <a:moveTo>
                    <a:pt x="3231" y="11748"/>
                  </a:moveTo>
                  <a:cubicBezTo>
                    <a:pt x="1621" y="11748"/>
                    <a:pt x="288" y="11458"/>
                    <a:pt x="41" y="11078"/>
                  </a:cubicBezTo>
                  <a:cubicBezTo>
                    <a:pt x="14" y="11119"/>
                    <a:pt x="0" y="11161"/>
                    <a:pt x="0" y="11205"/>
                  </a:cubicBezTo>
                  <a:lnTo>
                    <a:pt x="0" y="12002"/>
                  </a:lnTo>
                  <a:cubicBezTo>
                    <a:pt x="0" y="12442"/>
                    <a:pt x="1447" y="12800"/>
                    <a:pt x="3231" y="12800"/>
                  </a:cubicBezTo>
                  <a:cubicBezTo>
                    <a:pt x="5015" y="12800"/>
                    <a:pt x="6462" y="12442"/>
                    <a:pt x="6462" y="12002"/>
                  </a:cubicBezTo>
                  <a:lnTo>
                    <a:pt x="6462" y="11205"/>
                  </a:lnTo>
                  <a:cubicBezTo>
                    <a:pt x="6462" y="11161"/>
                    <a:pt x="6447" y="11119"/>
                    <a:pt x="6420" y="11078"/>
                  </a:cubicBezTo>
                  <a:cubicBezTo>
                    <a:pt x="6174" y="11458"/>
                    <a:pt x="4840" y="11748"/>
                    <a:pt x="3231" y="11748"/>
                  </a:cubicBezTo>
                  <a:close/>
                  <a:moveTo>
                    <a:pt x="3231" y="10407"/>
                  </a:moveTo>
                  <a:cubicBezTo>
                    <a:pt x="1596" y="10407"/>
                    <a:pt x="245" y="10107"/>
                    <a:pt x="31" y="9718"/>
                  </a:cubicBezTo>
                  <a:cubicBezTo>
                    <a:pt x="11" y="9754"/>
                    <a:pt x="0" y="9790"/>
                    <a:pt x="0" y="9827"/>
                  </a:cubicBezTo>
                  <a:lnTo>
                    <a:pt x="0" y="10625"/>
                  </a:lnTo>
                  <a:cubicBezTo>
                    <a:pt x="0" y="11065"/>
                    <a:pt x="1447" y="11422"/>
                    <a:pt x="3231" y="11422"/>
                  </a:cubicBezTo>
                  <a:cubicBezTo>
                    <a:pt x="5015" y="11422"/>
                    <a:pt x="6462" y="11065"/>
                    <a:pt x="6462" y="10625"/>
                  </a:cubicBezTo>
                  <a:lnTo>
                    <a:pt x="6462" y="9827"/>
                  </a:lnTo>
                  <a:cubicBezTo>
                    <a:pt x="6462" y="9790"/>
                    <a:pt x="6451" y="9754"/>
                    <a:pt x="6431" y="9718"/>
                  </a:cubicBezTo>
                  <a:cubicBezTo>
                    <a:pt x="6216" y="10107"/>
                    <a:pt x="4866" y="10407"/>
                    <a:pt x="3231" y="10407"/>
                  </a:cubicBezTo>
                  <a:close/>
                  <a:moveTo>
                    <a:pt x="0" y="9271"/>
                  </a:moveTo>
                  <a:cubicBezTo>
                    <a:pt x="0" y="9711"/>
                    <a:pt x="1447" y="10069"/>
                    <a:pt x="3231" y="10069"/>
                  </a:cubicBezTo>
                  <a:cubicBezTo>
                    <a:pt x="5015" y="10069"/>
                    <a:pt x="6462" y="9711"/>
                    <a:pt x="6462" y="9271"/>
                  </a:cubicBezTo>
                  <a:lnTo>
                    <a:pt x="6462" y="8474"/>
                  </a:lnTo>
                  <a:cubicBezTo>
                    <a:pt x="6462" y="8033"/>
                    <a:pt x="5015" y="7676"/>
                    <a:pt x="3231" y="7676"/>
                  </a:cubicBezTo>
                  <a:cubicBezTo>
                    <a:pt x="1447" y="7676"/>
                    <a:pt x="0" y="8033"/>
                    <a:pt x="0" y="8474"/>
                  </a:cubicBezTo>
                  <a:lnTo>
                    <a:pt x="0" y="927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00" name="文本框 101"/>
          <p:cNvSpPr txBox="1"/>
          <p:nvPr/>
        </p:nvSpPr>
        <p:spPr>
          <a:xfrm>
            <a:off x="5896610" y="5719445"/>
            <a:ext cx="5307330" cy="92202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b="1" dirty="0">
                <a:solidFill>
                  <a:srgbClr val="686868"/>
                </a:solidFill>
                <a:latin typeface="微软雅黑" pitchFamily="34" charset="-122"/>
                <a:ea typeface="微软雅黑" pitchFamily="34" charset="-122"/>
              </a:rPr>
              <a:t>地方一般公共预算收入</a:t>
            </a:r>
            <a:r>
              <a:rPr lang="en-US" altLang="zh-CN" b="1" dirty="0">
                <a:solidFill>
                  <a:srgbClr val="686868"/>
                </a:solidFill>
                <a:latin typeface="微软雅黑" pitchFamily="34" charset="-122"/>
                <a:ea typeface="微软雅黑" pitchFamily="34" charset="-122"/>
              </a:rPr>
              <a:t>15.9</a:t>
            </a:r>
            <a:r>
              <a:rPr lang="zh-CN" altLang="en-US" b="1" dirty="0">
                <a:solidFill>
                  <a:srgbClr val="686868"/>
                </a:solidFill>
                <a:latin typeface="微软雅黑" pitchFamily="34" charset="-122"/>
                <a:ea typeface="微软雅黑" pitchFamily="34" charset="-122"/>
              </a:rPr>
              <a:t>亿元</a:t>
            </a:r>
            <a:r>
              <a:rPr lang="zh-CN" altLang="en-US" b="1" dirty="0">
                <a:solidFill>
                  <a:srgbClr val="686868"/>
                </a:solidFill>
                <a:latin typeface="微软雅黑" pitchFamily="34" charset="-122"/>
                <a:ea typeface="微软雅黑" pitchFamily="34" charset="-122"/>
                <a:sym typeface="+mn-ea"/>
              </a:rPr>
              <a:t>增长10.3%</a:t>
            </a:r>
            <a:endParaRPr lang="en-US" altLang="zh-CN" b="1" dirty="0">
              <a:solidFill>
                <a:srgbClr val="F86F16"/>
              </a:solidFill>
              <a:effectLst>
                <a:reflection blurRad="76200" stA="20000" endPos="85000" dist="76200" dir="5400000" sy="-100000" algn="bl" rotWithShape="0"/>
              </a:effectLst>
              <a:latin typeface="微软雅黑" pitchFamily="34" charset="-122"/>
              <a:ea typeface="微软雅黑" pitchFamily="34" charset="-122"/>
            </a:endParaRPr>
          </a:p>
          <a:p>
            <a:pPr>
              <a:lnSpc>
                <a:spcPct val="150000"/>
              </a:lnSpc>
            </a:pPr>
            <a:endParaRPr lang="zh-CN" altLang="en-US" b="1" dirty="0">
              <a:solidFill>
                <a:srgbClr val="686868"/>
              </a:solidFill>
              <a:latin typeface="微软雅黑" pitchFamily="34" charset="-122"/>
              <a:ea typeface="微软雅黑" pitchFamily="34" charset="-122"/>
            </a:endParaRPr>
          </a:p>
        </p:txBody>
      </p:sp>
      <p:sp>
        <p:nvSpPr>
          <p:cNvPr id="201" name="文本框 102"/>
          <p:cNvSpPr txBox="1"/>
          <p:nvPr/>
        </p:nvSpPr>
        <p:spPr>
          <a:xfrm>
            <a:off x="5594350" y="4237990"/>
            <a:ext cx="6028690" cy="54864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2000" b="1" dirty="0">
                <a:solidFill>
                  <a:srgbClr val="F86F16"/>
                </a:solidFill>
                <a:effectLst>
                  <a:reflection blurRad="76200" stA="20000" endPos="85000" dist="76200" dir="5400000" sy="-100000" algn="bl" rotWithShape="0"/>
                </a:effectLst>
                <a:latin typeface="微软雅黑" pitchFamily="34" charset="-122"/>
                <a:ea typeface="微软雅黑" pitchFamily="34" charset="-122"/>
                <a:sym typeface="+mn-ea"/>
              </a:rPr>
              <a:t>在高质量考核第一平台的9个市县中增速排名第一</a:t>
            </a:r>
            <a:endParaRPr lang="zh-CN" altLang="en-US" sz="2000" b="1" dirty="0">
              <a:solidFill>
                <a:srgbClr val="F86F16"/>
              </a:solidFill>
              <a:effectLst>
                <a:reflection blurRad="76200" stA="20000" endPos="85000" dist="76200" dir="5400000" sy="-100000" algn="bl" rotWithShape="0"/>
              </a:effectLst>
              <a:latin typeface="微软雅黑" pitchFamily="34" charset="-122"/>
              <a:ea typeface="微软雅黑" pitchFamily="34" charset="-122"/>
              <a:sym typeface="+mn-ea"/>
            </a:endParaRPr>
          </a:p>
        </p:txBody>
      </p:sp>
      <p:pic>
        <p:nvPicPr>
          <p:cNvPr id="212" name="图片 211"/>
          <p:cNvPicPr>
            <a:picLocks noChangeAspect="1"/>
          </p:cNvPicPr>
          <p:nvPr/>
        </p:nvPicPr>
        <p:blipFill rotWithShape="1">
          <a:blip r:embed="rId1"/>
          <a:srcRect b="15694"/>
          <a:stretch>
            <a:fillRect/>
          </a:stretch>
        </p:blipFill>
        <p:spPr>
          <a:xfrm>
            <a:off x="2280366" y="4823184"/>
            <a:ext cx="589801" cy="378847"/>
          </a:xfrm>
          <a:prstGeom prst="rect">
            <a:avLst/>
          </a:prstGeom>
        </p:spPr>
      </p:pic>
      <p:pic>
        <p:nvPicPr>
          <p:cNvPr id="216" name="图片 215"/>
          <p:cNvPicPr>
            <a:picLocks noChangeAspect="1"/>
          </p:cNvPicPr>
          <p:nvPr/>
        </p:nvPicPr>
        <p:blipFill rotWithShape="1">
          <a:blip r:embed="rId1"/>
          <a:srcRect b="15694"/>
          <a:stretch>
            <a:fillRect/>
          </a:stretch>
        </p:blipFill>
        <p:spPr>
          <a:xfrm>
            <a:off x="8068381" y="5091789"/>
            <a:ext cx="589801" cy="378847"/>
          </a:xfrm>
          <a:prstGeom prst="rect">
            <a:avLst/>
          </a:prstGeom>
        </p:spPr>
      </p:pic>
      <p:grpSp>
        <p:nvGrpSpPr>
          <p:cNvPr id="24" name="组合 23"/>
          <p:cNvGrpSpPr/>
          <p:nvPr/>
        </p:nvGrpSpPr>
        <p:grpSpPr>
          <a:xfrm>
            <a:off x="330518" y="1243975"/>
            <a:ext cx="11480800" cy="5281396"/>
            <a:chOff x="330200" y="1243975"/>
            <a:chExt cx="11480800" cy="5281396"/>
          </a:xfrm>
        </p:grpSpPr>
        <p:sp>
          <p:nvSpPr>
            <p:cNvPr id="21" name="任意多边形: 形状 20"/>
            <p:cNvSpPr/>
            <p:nvPr/>
          </p:nvSpPr>
          <p:spPr>
            <a:xfrm>
              <a:off x="330200" y="3886200"/>
              <a:ext cx="11480800" cy="0"/>
            </a:xfrm>
            <a:custGeom>
              <a:avLst/>
              <a:gdLst>
                <a:gd name="connsiteX0" fmla="*/ 0 w 11480800"/>
                <a:gd name="connsiteY0" fmla="*/ 0 h 0"/>
                <a:gd name="connsiteX1" fmla="*/ 11480800 w 11480800"/>
                <a:gd name="connsiteY1" fmla="*/ 0 h 0"/>
              </a:gdLst>
              <a:ahLst/>
              <a:cxnLst>
                <a:cxn ang="0">
                  <a:pos x="connsiteX0" y="connsiteY0"/>
                </a:cxn>
                <a:cxn ang="0">
                  <a:pos x="connsiteX1" y="connsiteY1"/>
                </a:cxn>
              </a:cxnLst>
              <a:rect l="l" t="t" r="r" b="b"/>
              <a:pathLst>
                <a:path w="11480800">
                  <a:moveTo>
                    <a:pt x="0" y="0"/>
                  </a:moveTo>
                  <a:lnTo>
                    <a:pt x="11480800" y="0"/>
                  </a:lnTo>
                </a:path>
              </a:pathLst>
            </a:custGeom>
            <a:noFill/>
            <a:ln w="6350">
              <a:solidFill>
                <a:srgbClr val="FFF2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形状 21"/>
            <p:cNvSpPr/>
            <p:nvPr/>
          </p:nvSpPr>
          <p:spPr>
            <a:xfrm rot="5400000">
              <a:off x="1151989" y="3749585"/>
              <a:ext cx="5281396" cy="270176"/>
            </a:xfrm>
            <a:custGeom>
              <a:avLst/>
              <a:gdLst>
                <a:gd name="connsiteX0" fmla="*/ 0 w 11480800"/>
                <a:gd name="connsiteY0" fmla="*/ 0 h 0"/>
                <a:gd name="connsiteX1" fmla="*/ 11480800 w 11480800"/>
                <a:gd name="connsiteY1" fmla="*/ 0 h 0"/>
              </a:gdLst>
              <a:ahLst/>
              <a:cxnLst>
                <a:cxn ang="0">
                  <a:pos x="connsiteX0" y="connsiteY0"/>
                </a:cxn>
                <a:cxn ang="0">
                  <a:pos x="connsiteX1" y="connsiteY1"/>
                </a:cxn>
              </a:cxnLst>
              <a:rect l="l" t="t" r="r" b="b"/>
              <a:pathLst>
                <a:path w="11480800">
                  <a:moveTo>
                    <a:pt x="0" y="0"/>
                  </a:moveTo>
                  <a:lnTo>
                    <a:pt x="11480800" y="0"/>
                  </a:lnTo>
                </a:path>
              </a:pathLst>
            </a:custGeom>
            <a:noFill/>
            <a:ln w="6350">
              <a:solidFill>
                <a:srgbClr val="FFF2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形状 22"/>
            <p:cNvSpPr/>
            <p:nvPr/>
          </p:nvSpPr>
          <p:spPr>
            <a:xfrm rot="5400000">
              <a:off x="5599327" y="3749585"/>
              <a:ext cx="5281396" cy="270176"/>
            </a:xfrm>
            <a:custGeom>
              <a:avLst/>
              <a:gdLst>
                <a:gd name="connsiteX0" fmla="*/ 0 w 11480800"/>
                <a:gd name="connsiteY0" fmla="*/ 0 h 0"/>
                <a:gd name="connsiteX1" fmla="*/ 11480800 w 11480800"/>
                <a:gd name="connsiteY1" fmla="*/ 0 h 0"/>
              </a:gdLst>
              <a:ahLst/>
              <a:cxnLst>
                <a:cxn ang="0">
                  <a:pos x="connsiteX0" y="connsiteY0"/>
                </a:cxn>
                <a:cxn ang="0">
                  <a:pos x="connsiteX1" y="connsiteY1"/>
                </a:cxn>
              </a:cxnLst>
              <a:rect l="l" t="t" r="r" b="b"/>
              <a:pathLst>
                <a:path w="11480800">
                  <a:moveTo>
                    <a:pt x="0" y="0"/>
                  </a:moveTo>
                  <a:lnTo>
                    <a:pt x="11480800" y="0"/>
                  </a:lnTo>
                </a:path>
              </a:pathLst>
            </a:custGeom>
            <a:noFill/>
            <a:ln w="6350">
              <a:solidFill>
                <a:srgbClr val="FFF2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TextBox 7"/>
          <p:cNvSpPr txBox="1">
            <a:spLocks noChangeArrowheads="1"/>
          </p:cNvSpPr>
          <p:nvPr>
            <p:custDataLst>
              <p:tags r:id="rId2"/>
            </p:custDataLst>
          </p:nvPr>
        </p:nvSpPr>
        <p:spPr bwMode="auto">
          <a:xfrm>
            <a:off x="260033" y="210185"/>
            <a:ext cx="7247890" cy="553720"/>
          </a:xfrm>
          <a:prstGeom prst="rect">
            <a:avLst/>
          </a:prstGeom>
          <a:noFill/>
        </p:spPr>
        <p:txBody>
          <a:bodyPr wrap="square" lIns="0" tIns="0" rIns="0" bIns="0" rtlCol="0">
            <a:spAutoFit/>
            <a:scene3d>
              <a:camera prst="orthographicFront"/>
              <a:lightRig rig="threePt" dir="t"/>
            </a:scene3d>
            <a:sp3d contourW="12700"/>
          </a:bodyPr>
          <a:lstStyle/>
          <a:p>
            <a:pPr lvl="0" algn="l">
              <a:buClrTx/>
              <a:buSzTx/>
              <a:buFontTx/>
            </a:pPr>
            <a:r>
              <a:rPr lang="zh-CN" altLang="en-US" sz="3600" b="1" dirty="0">
                <a:solidFill>
                  <a:schemeClr val="bg1"/>
                </a:solidFill>
                <a:latin typeface="微软雅黑" pitchFamily="34" charset="-122"/>
                <a:ea typeface="微软雅黑" pitchFamily="34" charset="-122"/>
                <a:cs typeface="思源黑体 CN Normal" panose="020B0400000000000000" pitchFamily="34" charset="-122"/>
                <a:sym typeface="+mn-ea"/>
              </a:rPr>
              <a:t>生态文明建设取得新进展</a:t>
            </a:r>
            <a:endParaRPr lang="zh-CN" altLang="en-US" sz="3600" b="1" dirty="0">
              <a:solidFill>
                <a:schemeClr val="bg1"/>
              </a:solidFill>
              <a:latin typeface="微软雅黑" pitchFamily="34" charset="-122"/>
              <a:ea typeface="微软雅黑" pitchFamily="34" charset="-122"/>
              <a:cs typeface="思源黑体 CN Normal" panose="020B0400000000000000" pitchFamily="34" charset="-122"/>
              <a:sym typeface="+mn-ea"/>
            </a:endParaRPr>
          </a:p>
        </p:txBody>
      </p:sp>
      <p:sp>
        <p:nvSpPr>
          <p:cNvPr id="17" name="矩形 16"/>
          <p:cNvSpPr/>
          <p:nvPr>
            <p:custDataLst>
              <p:tags r:id="rId3"/>
            </p:custDataLst>
          </p:nvPr>
        </p:nvSpPr>
        <p:spPr>
          <a:xfrm>
            <a:off x="318" y="609600"/>
            <a:ext cx="12192000" cy="177800"/>
          </a:xfrm>
          <a:prstGeom prst="rect">
            <a:avLst/>
          </a:prstGeom>
          <a:solidFill>
            <a:srgbClr val="F1C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custDataLst>
              <p:tags r:id="rId4"/>
            </p:custDataLst>
          </p:nvPr>
        </p:nvSpPr>
        <p:spPr>
          <a:xfrm>
            <a:off x="318" y="558800"/>
            <a:ext cx="12192000" cy="177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7"/>
          <p:cNvSpPr txBox="1">
            <a:spLocks noChangeArrowheads="1"/>
          </p:cNvSpPr>
          <p:nvPr>
            <p:custDataLst>
              <p:tags r:id="rId5"/>
            </p:custDataLst>
          </p:nvPr>
        </p:nvSpPr>
        <p:spPr bwMode="auto">
          <a:xfrm>
            <a:off x="3627755" y="349885"/>
            <a:ext cx="5470525" cy="553720"/>
          </a:xfrm>
          <a:prstGeom prst="rect">
            <a:avLst/>
          </a:prstGeom>
          <a:solidFill>
            <a:schemeClr val="bg1"/>
          </a:solidFill>
        </p:spPr>
        <p:txBody>
          <a:bodyPr wrap="square" lIns="0" tIns="0" rIns="0" bIns="0" rtlCol="0">
            <a:spAutoFit/>
            <a:scene3d>
              <a:camera prst="orthographicFront"/>
              <a:lightRig rig="threePt" dir="t"/>
            </a:scene3d>
            <a:sp3d contourW="12700"/>
          </a:bodyPr>
          <a:lstStyle/>
          <a:p>
            <a:pPr lvl="0" algn="ctr">
              <a:buClrTx/>
              <a:buSzTx/>
              <a:buFontTx/>
            </a:pPr>
            <a:r>
              <a:rPr lang="zh-CN" altLang="en-US" sz="3600" b="1" dirty="0">
                <a:latin typeface="微软雅黑" pitchFamily="34" charset="-122"/>
                <a:ea typeface="微软雅黑" pitchFamily="34" charset="-122"/>
                <a:cs typeface="思源黑体 CN Normal" panose="020B0400000000000000" pitchFamily="34" charset="-122"/>
                <a:sym typeface="+mn-ea"/>
              </a:rPr>
              <a:t>一、经济发展质量更高</a:t>
            </a:r>
            <a:endParaRPr lang="zh-CN" altLang="en-US" sz="3600" b="1" dirty="0">
              <a:solidFill>
                <a:schemeClr val="tx1"/>
              </a:solidFill>
              <a:latin typeface="微软雅黑" pitchFamily="34" charset="-122"/>
              <a:ea typeface="微软雅黑" pitchFamily="34" charset="-122"/>
              <a:cs typeface="思源黑体 CN Normal" panose="020B0400000000000000" pitchFamily="34" charset="-122"/>
              <a:sym typeface="+mn-ea"/>
            </a:endParaRPr>
          </a:p>
        </p:txBody>
      </p:sp>
    </p:spTree>
    <p:custDataLst>
      <p:tags r:id="rId6"/>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矩形 293"/>
          <p:cNvSpPr/>
          <p:nvPr/>
        </p:nvSpPr>
        <p:spPr>
          <a:xfrm>
            <a:off x="318" y="4610100"/>
            <a:ext cx="4661228" cy="2103122"/>
          </a:xfrm>
          <a:prstGeom prst="rect">
            <a:avLst/>
          </a:prstGeom>
          <a:solidFill>
            <a:schemeClr val="bg1"/>
          </a:solidFill>
          <a:ln>
            <a:solidFill>
              <a:srgbClr val="2F7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pic>
        <p:nvPicPr>
          <p:cNvPr id="224" name="图片 223"/>
          <p:cNvPicPr>
            <a:picLocks noChangeAspect="1"/>
          </p:cNvPicPr>
          <p:nvPr/>
        </p:nvPicPr>
        <p:blipFill rotWithShape="1">
          <a:blip r:embed="rId1">
            <a:extLst>
              <a:ext uri="{28A0092B-C50C-407E-A947-70E740481C1C}">
                <a14:useLocalDpi xmlns:a14="http://schemas.microsoft.com/office/drawing/2010/main" val="0"/>
              </a:ext>
            </a:extLst>
          </a:blip>
          <a:srcRect t="10182" b="14226"/>
          <a:stretch>
            <a:fillRect/>
          </a:stretch>
        </p:blipFill>
        <p:spPr>
          <a:xfrm>
            <a:off x="132397" y="4766417"/>
            <a:ext cx="4404715" cy="1874099"/>
          </a:xfrm>
          <a:prstGeom prst="rect">
            <a:avLst/>
          </a:prstGeom>
          <a:ln w="12700">
            <a:solidFill>
              <a:srgbClr val="2F727D">
                <a:alpha val="50000"/>
              </a:srgbClr>
            </a:solidFill>
          </a:ln>
        </p:spPr>
      </p:pic>
      <p:sp>
        <p:nvSpPr>
          <p:cNvPr id="29" name="矩形 28"/>
          <p:cNvSpPr/>
          <p:nvPr/>
        </p:nvSpPr>
        <p:spPr>
          <a:xfrm>
            <a:off x="317" y="2933230"/>
            <a:ext cx="1994376" cy="1753070"/>
          </a:xfrm>
          <a:prstGeom prst="rect">
            <a:avLst/>
          </a:prstGeom>
          <a:solidFill>
            <a:schemeClr val="bg1"/>
          </a:solidFill>
          <a:ln>
            <a:solidFill>
              <a:srgbClr val="2F7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grpSp>
        <p:nvGrpSpPr>
          <p:cNvPr id="18" name="组合 17"/>
          <p:cNvGrpSpPr/>
          <p:nvPr/>
        </p:nvGrpSpPr>
        <p:grpSpPr>
          <a:xfrm>
            <a:off x="2135482" y="1229835"/>
            <a:ext cx="2745205" cy="1710927"/>
            <a:chOff x="1983954" y="1229835"/>
            <a:chExt cx="2745205" cy="1710927"/>
          </a:xfrm>
        </p:grpSpPr>
        <p:sp>
          <p:nvSpPr>
            <p:cNvPr id="290" name="矩形 289"/>
            <p:cNvSpPr/>
            <p:nvPr/>
          </p:nvSpPr>
          <p:spPr>
            <a:xfrm>
              <a:off x="1983954" y="1229835"/>
              <a:ext cx="2745205" cy="1710927"/>
            </a:xfrm>
            <a:prstGeom prst="rect">
              <a:avLst/>
            </a:prstGeom>
            <a:solidFill>
              <a:schemeClr val="bg1"/>
            </a:solidFill>
            <a:ln>
              <a:solidFill>
                <a:srgbClr val="2F7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pic>
          <p:nvPicPr>
            <p:cNvPr id="17" name="图片 16"/>
            <p:cNvPicPr>
              <a:picLocks noChangeAspect="1"/>
            </p:cNvPicPr>
            <p:nvPr/>
          </p:nvPicPr>
          <p:blipFill rotWithShape="1">
            <a:blip r:embed="rId2"/>
            <a:srcRect l="8587" t="1846" b="1879"/>
            <a:stretch>
              <a:fillRect/>
            </a:stretch>
          </p:blipFill>
          <p:spPr>
            <a:xfrm>
              <a:off x="2129731" y="1332211"/>
              <a:ext cx="2523557" cy="1517001"/>
            </a:xfrm>
            <a:prstGeom prst="rect">
              <a:avLst/>
            </a:prstGeom>
            <a:ln w="12700">
              <a:solidFill>
                <a:srgbClr val="2F727D">
                  <a:alpha val="50000"/>
                </a:srgbClr>
              </a:solidFill>
            </a:ln>
          </p:spPr>
        </p:pic>
      </p:grpSp>
      <p:grpSp>
        <p:nvGrpSpPr>
          <p:cNvPr id="20" name="组合 19"/>
          <p:cNvGrpSpPr/>
          <p:nvPr/>
        </p:nvGrpSpPr>
        <p:grpSpPr>
          <a:xfrm>
            <a:off x="5213670" y="2271312"/>
            <a:ext cx="6720622" cy="1215465"/>
            <a:chOff x="4968402" y="2117692"/>
            <a:chExt cx="7029288" cy="1215465"/>
          </a:xfrm>
        </p:grpSpPr>
        <p:sp>
          <p:nvSpPr>
            <p:cNvPr id="48" name="矩形 47"/>
            <p:cNvSpPr/>
            <p:nvPr/>
          </p:nvSpPr>
          <p:spPr>
            <a:xfrm>
              <a:off x="5009752" y="2117692"/>
              <a:ext cx="6987938" cy="731520"/>
            </a:xfrm>
            <a:prstGeom prst="rect">
              <a:avLst/>
            </a:prstGeom>
            <a:solidFill>
              <a:srgbClr val="FFF8F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grpSp>
          <p:nvGrpSpPr>
            <p:cNvPr id="183" name="组合 182"/>
            <p:cNvGrpSpPr/>
            <p:nvPr/>
          </p:nvGrpSpPr>
          <p:grpSpPr>
            <a:xfrm>
              <a:off x="5157951" y="2233005"/>
              <a:ext cx="5842193" cy="922020"/>
              <a:chOff x="697503" y="2063843"/>
              <a:chExt cx="5842193" cy="922020"/>
            </a:xfrm>
          </p:grpSpPr>
          <p:sp>
            <p:nvSpPr>
              <p:cNvPr id="180" name="文本框 179"/>
              <p:cNvSpPr txBox="1"/>
              <p:nvPr/>
            </p:nvSpPr>
            <p:spPr>
              <a:xfrm>
                <a:off x="869781" y="2063843"/>
                <a:ext cx="5669915" cy="92202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营业收入</a:t>
                </a:r>
                <a:r>
                  <a:rPr kumimoji="0" lang="en-US" altLang="zh-CN"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107</a:t>
                </a:r>
                <a:r>
                  <a:rPr kumimoji="0" lang="zh-CN" altLang="en-US"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亿元、固投</a:t>
                </a:r>
                <a:r>
                  <a:rPr kumimoji="0" lang="en-US" altLang="zh-CN"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44.07</a:t>
                </a:r>
                <a:r>
                  <a:rPr kumimoji="0" lang="zh-CN" altLang="en-US"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亿元、税收</a:t>
                </a:r>
                <a:r>
                  <a:rPr kumimoji="0" lang="en-US" altLang="zh-CN"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5.15</a:t>
                </a:r>
                <a:r>
                  <a:rPr kumimoji="0" lang="zh-CN" altLang="en-US"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亿元；</a:t>
                </a:r>
                <a:endParaRPr kumimoji="0" lang="zh-CN" altLang="en-US"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分别是</a:t>
                </a:r>
                <a:r>
                  <a:rPr kumimoji="0" lang="en-US" altLang="zh-CN"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2021</a:t>
                </a:r>
                <a:r>
                  <a:rPr kumimoji="0" lang="zh-CN" altLang="en-US"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年的</a:t>
                </a:r>
                <a:r>
                  <a:rPr kumimoji="0" lang="en-US" altLang="zh-CN"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3.9</a:t>
                </a:r>
                <a:r>
                  <a:rPr kumimoji="0" lang="zh-CN" altLang="en-US"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倍、</a:t>
                </a:r>
                <a:r>
                  <a:rPr kumimoji="0" lang="en-US" altLang="zh-CN"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2.6</a:t>
                </a:r>
                <a:r>
                  <a:rPr kumimoji="0" lang="zh-CN" altLang="en-US"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倍、</a:t>
                </a:r>
                <a:r>
                  <a:rPr kumimoji="0" lang="en-US" altLang="zh-CN"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2.3</a:t>
                </a:r>
                <a:r>
                  <a:rPr kumimoji="0" lang="zh-CN" altLang="en-US"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倍</a:t>
                </a:r>
                <a:endParaRPr kumimoji="0" lang="zh-CN" altLang="en-US"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endParaRPr>
              </a:p>
            </p:txBody>
          </p:sp>
          <p:sp>
            <p:nvSpPr>
              <p:cNvPr id="181" name="椭圆 180"/>
              <p:cNvSpPr/>
              <p:nvPr/>
            </p:nvSpPr>
            <p:spPr>
              <a:xfrm>
                <a:off x="697503" y="2286947"/>
                <a:ext cx="81015" cy="78053"/>
              </a:xfrm>
              <a:prstGeom prst="ellipse">
                <a:avLst/>
              </a:prstGeom>
              <a:gradFill>
                <a:gsLst>
                  <a:gs pos="1000">
                    <a:srgbClr val="FC8402"/>
                  </a:gs>
                  <a:gs pos="59000">
                    <a:srgbClr val="F04242"/>
                  </a:gs>
                </a:gsLst>
                <a:lin ang="16800000" scaled="0"/>
              </a:gradFill>
              <a:ln>
                <a:noFill/>
              </a:ln>
              <a:effectLst>
                <a:innerShdw blurRad="63500" dist="38100" dir="16200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grpSp>
        <p:sp>
          <p:nvSpPr>
            <p:cNvPr id="182" name="任意多边形: 形状 181"/>
            <p:cNvSpPr/>
            <p:nvPr/>
          </p:nvSpPr>
          <p:spPr>
            <a:xfrm>
              <a:off x="4968402" y="3183216"/>
              <a:ext cx="6946932" cy="149941"/>
            </a:xfrm>
            <a:custGeom>
              <a:avLst/>
              <a:gdLst>
                <a:gd name="connsiteX0" fmla="*/ 0 w 6886937"/>
                <a:gd name="connsiteY0" fmla="*/ 0 h 0"/>
                <a:gd name="connsiteX1" fmla="*/ 6886937 w 6886937"/>
                <a:gd name="connsiteY1" fmla="*/ 0 h 0"/>
              </a:gdLst>
              <a:ahLst/>
              <a:cxnLst>
                <a:cxn ang="0">
                  <a:pos x="connsiteX0" y="connsiteY0"/>
                </a:cxn>
                <a:cxn ang="0">
                  <a:pos x="connsiteX1" y="connsiteY1"/>
                </a:cxn>
              </a:cxnLst>
              <a:rect l="l" t="t" r="r" b="b"/>
              <a:pathLst>
                <a:path w="6886937">
                  <a:moveTo>
                    <a:pt x="0" y="0"/>
                  </a:moveTo>
                  <a:lnTo>
                    <a:pt x="6886937" y="0"/>
                  </a:lnTo>
                </a:path>
              </a:pathLst>
            </a:custGeom>
            <a:noFill/>
            <a:ln>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grpSp>
      <p:grpSp>
        <p:nvGrpSpPr>
          <p:cNvPr id="21" name="组合 20"/>
          <p:cNvGrpSpPr/>
          <p:nvPr/>
        </p:nvGrpSpPr>
        <p:grpSpPr>
          <a:xfrm>
            <a:off x="5213834" y="3467784"/>
            <a:ext cx="6681088" cy="791923"/>
            <a:chOff x="5009752" y="3239173"/>
            <a:chExt cx="6987938" cy="791923"/>
          </a:xfrm>
        </p:grpSpPr>
        <p:sp>
          <p:nvSpPr>
            <p:cNvPr id="262" name="矩形 261"/>
            <p:cNvSpPr/>
            <p:nvPr/>
          </p:nvSpPr>
          <p:spPr>
            <a:xfrm>
              <a:off x="5009752" y="3239173"/>
              <a:ext cx="6987938" cy="731520"/>
            </a:xfrm>
            <a:prstGeom prst="rect">
              <a:avLst/>
            </a:prstGeom>
            <a:solidFill>
              <a:srgbClr val="FFF8F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grpSp>
          <p:nvGrpSpPr>
            <p:cNvPr id="193" name="组合 192"/>
            <p:cNvGrpSpPr/>
            <p:nvPr/>
          </p:nvGrpSpPr>
          <p:grpSpPr>
            <a:xfrm>
              <a:off x="5153188" y="3343305"/>
              <a:ext cx="6784506" cy="506730"/>
              <a:chOff x="692740" y="2088336"/>
              <a:chExt cx="6784506" cy="506730"/>
            </a:xfrm>
          </p:grpSpPr>
          <p:sp>
            <p:nvSpPr>
              <p:cNvPr id="197" name="文本框 196"/>
              <p:cNvSpPr txBox="1"/>
              <p:nvPr/>
            </p:nvSpPr>
            <p:spPr>
              <a:xfrm>
                <a:off x="869781" y="2088336"/>
                <a:ext cx="6607465" cy="50673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新增企业</a:t>
                </a:r>
                <a:r>
                  <a:rPr kumimoji="0" lang="en-US" altLang="zh-CN"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724</a:t>
                </a:r>
                <a:r>
                  <a:rPr kumimoji="0" lang="zh-CN" altLang="en-US"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家，入驻企业</a:t>
                </a:r>
                <a:r>
                  <a:rPr kumimoji="0" lang="en-US" altLang="zh-CN"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1346</a:t>
                </a:r>
                <a:r>
                  <a:rPr kumimoji="0" lang="zh-CN" altLang="en-US"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家，航天类企业</a:t>
                </a:r>
                <a:r>
                  <a:rPr kumimoji="0" lang="en-US" altLang="zh-CN"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119</a:t>
                </a:r>
                <a:r>
                  <a:rPr kumimoji="0" lang="zh-CN" altLang="en-US"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家。</a:t>
                </a:r>
                <a:endParaRPr kumimoji="0" lang="zh-CN" altLang="en-US"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endParaRPr>
              </a:p>
            </p:txBody>
          </p:sp>
          <p:sp>
            <p:nvSpPr>
              <p:cNvPr id="198" name="椭圆 197"/>
              <p:cNvSpPr/>
              <p:nvPr/>
            </p:nvSpPr>
            <p:spPr>
              <a:xfrm>
                <a:off x="692740" y="2330748"/>
                <a:ext cx="81015" cy="78053"/>
              </a:xfrm>
              <a:prstGeom prst="ellipse">
                <a:avLst/>
              </a:prstGeom>
              <a:gradFill>
                <a:gsLst>
                  <a:gs pos="1000">
                    <a:srgbClr val="FC8402"/>
                  </a:gs>
                  <a:gs pos="59000">
                    <a:srgbClr val="F04242"/>
                  </a:gs>
                </a:gsLst>
                <a:lin ang="16800000" scaled="0"/>
              </a:gradFill>
              <a:ln>
                <a:noFill/>
              </a:ln>
              <a:effectLst>
                <a:innerShdw blurRad="63500" dist="38100" dir="16200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grpSp>
        <p:sp>
          <p:nvSpPr>
            <p:cNvPr id="194" name="任意多边形: 形状 193"/>
            <p:cNvSpPr/>
            <p:nvPr/>
          </p:nvSpPr>
          <p:spPr>
            <a:xfrm>
              <a:off x="5050758" y="3969010"/>
              <a:ext cx="6946932" cy="62086"/>
            </a:xfrm>
            <a:custGeom>
              <a:avLst/>
              <a:gdLst>
                <a:gd name="connsiteX0" fmla="*/ 0 w 6886937"/>
                <a:gd name="connsiteY0" fmla="*/ 0 h 0"/>
                <a:gd name="connsiteX1" fmla="*/ 6886937 w 6886937"/>
                <a:gd name="connsiteY1" fmla="*/ 0 h 0"/>
              </a:gdLst>
              <a:ahLst/>
              <a:cxnLst>
                <a:cxn ang="0">
                  <a:pos x="connsiteX0" y="connsiteY0"/>
                </a:cxn>
                <a:cxn ang="0">
                  <a:pos x="connsiteX1" y="connsiteY1"/>
                </a:cxn>
              </a:cxnLst>
              <a:rect l="l" t="t" r="r" b="b"/>
              <a:pathLst>
                <a:path w="6886937">
                  <a:moveTo>
                    <a:pt x="0" y="0"/>
                  </a:moveTo>
                  <a:lnTo>
                    <a:pt x="6886937" y="0"/>
                  </a:lnTo>
                </a:path>
              </a:pathLst>
            </a:custGeom>
            <a:noFill/>
            <a:ln>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grpSp>
      <p:grpSp>
        <p:nvGrpSpPr>
          <p:cNvPr id="22" name="组合 21"/>
          <p:cNvGrpSpPr/>
          <p:nvPr/>
        </p:nvGrpSpPr>
        <p:grpSpPr>
          <a:xfrm>
            <a:off x="5253203" y="4368961"/>
            <a:ext cx="6763149" cy="828950"/>
            <a:chOff x="5009751" y="4368961"/>
            <a:chExt cx="7073768" cy="828950"/>
          </a:xfrm>
        </p:grpSpPr>
        <p:sp>
          <p:nvSpPr>
            <p:cNvPr id="263" name="矩形 262"/>
            <p:cNvSpPr/>
            <p:nvPr/>
          </p:nvSpPr>
          <p:spPr>
            <a:xfrm>
              <a:off x="5009751" y="4368961"/>
              <a:ext cx="7032761" cy="731520"/>
            </a:xfrm>
            <a:prstGeom prst="rect">
              <a:avLst/>
            </a:prstGeom>
            <a:solidFill>
              <a:srgbClr val="FFF8F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grpSp>
          <p:nvGrpSpPr>
            <p:cNvPr id="208" name="组合 207"/>
            <p:cNvGrpSpPr/>
            <p:nvPr/>
          </p:nvGrpSpPr>
          <p:grpSpPr>
            <a:xfrm>
              <a:off x="5155570" y="4403428"/>
              <a:ext cx="6231515" cy="645160"/>
              <a:chOff x="695122" y="2236921"/>
              <a:chExt cx="6231515" cy="645160"/>
            </a:xfrm>
          </p:grpSpPr>
          <p:sp>
            <p:nvSpPr>
              <p:cNvPr id="213" name="文本框 212"/>
              <p:cNvSpPr txBox="1"/>
              <p:nvPr/>
            </p:nvSpPr>
            <p:spPr>
              <a:xfrm>
                <a:off x="852032" y="2236921"/>
                <a:ext cx="6074605" cy="645160"/>
              </a:xfrm>
              <a:prstGeom prst="rect">
                <a:avLst/>
              </a:prstGeom>
              <a:noFill/>
            </p:spPr>
            <p:txBody>
              <a:bodyPr wrap="square">
                <a:spAutoFit/>
              </a:bodyPr>
              <a:lstStyle/>
              <a:p>
                <a:pPr marL="0" marR="0" lvl="0" indent="0" algn="just" defTabSz="914400" rtl="0" eaLnBrk="1" fontAlgn="auto" latinLnBrk="0" hangingPunct="1">
                  <a:lnSpc>
                    <a:spcPct val="2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中国首个、全国唯一的商业航天发射场已开工建设；</a:t>
                </a:r>
                <a:endParaRPr kumimoji="0" lang="zh-CN" altLang="en-US"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endParaRPr>
              </a:p>
            </p:txBody>
          </p:sp>
          <p:sp>
            <p:nvSpPr>
              <p:cNvPr id="214" name="椭圆 213"/>
              <p:cNvSpPr/>
              <p:nvPr/>
            </p:nvSpPr>
            <p:spPr>
              <a:xfrm>
                <a:off x="695122" y="2573566"/>
                <a:ext cx="81015" cy="78053"/>
              </a:xfrm>
              <a:prstGeom prst="ellipse">
                <a:avLst/>
              </a:prstGeom>
              <a:gradFill>
                <a:gsLst>
                  <a:gs pos="1000">
                    <a:srgbClr val="FC8402"/>
                  </a:gs>
                  <a:gs pos="59000">
                    <a:srgbClr val="F04242"/>
                  </a:gs>
                </a:gsLst>
                <a:lin ang="16800000" scaled="0"/>
              </a:gradFill>
              <a:ln>
                <a:noFill/>
              </a:ln>
              <a:effectLst>
                <a:innerShdw blurRad="63500" dist="38100" dir="16200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grpSp>
        <p:sp>
          <p:nvSpPr>
            <p:cNvPr id="209" name="任意多边形: 形状 208"/>
            <p:cNvSpPr/>
            <p:nvPr/>
          </p:nvSpPr>
          <p:spPr>
            <a:xfrm>
              <a:off x="5050758" y="5122383"/>
              <a:ext cx="7032761" cy="75528"/>
            </a:xfrm>
            <a:custGeom>
              <a:avLst/>
              <a:gdLst>
                <a:gd name="connsiteX0" fmla="*/ 0 w 6886937"/>
                <a:gd name="connsiteY0" fmla="*/ 0 h 0"/>
                <a:gd name="connsiteX1" fmla="*/ 6886937 w 6886937"/>
                <a:gd name="connsiteY1" fmla="*/ 0 h 0"/>
              </a:gdLst>
              <a:ahLst/>
              <a:cxnLst>
                <a:cxn ang="0">
                  <a:pos x="connsiteX0" y="connsiteY0"/>
                </a:cxn>
                <a:cxn ang="0">
                  <a:pos x="connsiteX1" y="connsiteY1"/>
                </a:cxn>
              </a:cxnLst>
              <a:rect l="l" t="t" r="r" b="b"/>
              <a:pathLst>
                <a:path w="6886937">
                  <a:moveTo>
                    <a:pt x="0" y="0"/>
                  </a:moveTo>
                  <a:lnTo>
                    <a:pt x="6886937" y="0"/>
                  </a:lnTo>
                </a:path>
              </a:pathLst>
            </a:custGeom>
            <a:noFill/>
            <a:ln>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grpSp>
      <p:grpSp>
        <p:nvGrpSpPr>
          <p:cNvPr id="23" name="组合 22"/>
          <p:cNvGrpSpPr/>
          <p:nvPr/>
        </p:nvGrpSpPr>
        <p:grpSpPr>
          <a:xfrm>
            <a:off x="5253203" y="5279840"/>
            <a:ext cx="6763149" cy="1523690"/>
            <a:chOff x="5009751" y="5279840"/>
            <a:chExt cx="7073768" cy="1523690"/>
          </a:xfrm>
        </p:grpSpPr>
        <p:sp>
          <p:nvSpPr>
            <p:cNvPr id="268" name="矩形 267"/>
            <p:cNvSpPr/>
            <p:nvPr/>
          </p:nvSpPr>
          <p:spPr>
            <a:xfrm>
              <a:off x="5009751" y="5382532"/>
              <a:ext cx="7073767" cy="1141039"/>
            </a:xfrm>
            <a:prstGeom prst="rect">
              <a:avLst/>
            </a:prstGeom>
            <a:solidFill>
              <a:srgbClr val="FFF8F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grpSp>
          <p:nvGrpSpPr>
            <p:cNvPr id="237" name="组合 236"/>
            <p:cNvGrpSpPr/>
            <p:nvPr/>
          </p:nvGrpSpPr>
          <p:grpSpPr>
            <a:xfrm>
              <a:off x="5157951" y="5279840"/>
              <a:ext cx="6229134" cy="1523690"/>
              <a:chOff x="697503" y="1854999"/>
              <a:chExt cx="6229134" cy="1523690"/>
            </a:xfrm>
          </p:grpSpPr>
          <p:sp>
            <p:nvSpPr>
              <p:cNvPr id="242" name="文本框 224"/>
              <p:cNvSpPr txBox="1"/>
              <p:nvPr/>
            </p:nvSpPr>
            <p:spPr>
              <a:xfrm>
                <a:off x="852033" y="1854999"/>
                <a:ext cx="6074604" cy="152369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200000"/>
                  </a:lnSpc>
                  <a:spcBef>
                    <a:spcPts val="0"/>
                  </a:spcBef>
                  <a:spcAft>
                    <a:spcPts val="0"/>
                  </a:spcAft>
                  <a:buClrTx/>
                  <a:buSzTx/>
                  <a:buFontTx/>
                  <a:buNone/>
                  <a:defRPr/>
                </a:pPr>
                <a:r>
                  <a:rPr lang="zh-CN" altLang="en-US" b="1" noProof="0" dirty="0">
                    <a:ln>
                      <a:noFill/>
                    </a:ln>
                    <a:solidFill>
                      <a:prstClr val="black">
                        <a:lumMod val="65000"/>
                        <a:lumOff val="35000"/>
                      </a:prstClr>
                    </a:solidFill>
                    <a:effectLst/>
                    <a:uLnTx/>
                    <a:uFillTx/>
                    <a:latin typeface="微软雅黑" pitchFamily="34" charset="-122"/>
                    <a:ea typeface="微软雅黑" pitchFamily="34" charset="-122"/>
                    <a:sym typeface="+mn-ea"/>
                  </a:rPr>
                  <a:t>火箭总装测试厂房加快建设</a:t>
                </a:r>
                <a:r>
                  <a:rPr lang="en-US" altLang="zh-CN" b="1" noProof="0" dirty="0">
                    <a:ln>
                      <a:noFill/>
                    </a:ln>
                    <a:solidFill>
                      <a:prstClr val="black">
                        <a:lumMod val="65000"/>
                        <a:lumOff val="35000"/>
                      </a:prstClr>
                    </a:solidFill>
                    <a:effectLst/>
                    <a:uLnTx/>
                    <a:uFillTx/>
                    <a:latin typeface="微软雅黑" pitchFamily="34" charset="-122"/>
                    <a:ea typeface="微软雅黑" pitchFamily="34" charset="-122"/>
                    <a:sym typeface="+mn-ea"/>
                  </a:rPr>
                  <a:t>;</a:t>
                </a:r>
                <a:endParaRPr kumimoji="0" lang="en-US" altLang="zh-CN"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endParaRPr>
              </a:p>
              <a:p>
                <a:pPr marL="0" marR="0" lvl="0" indent="0" algn="just" defTabSz="914400" rtl="0" eaLnBrk="1" fontAlgn="auto" latinLnBrk="0" hangingPunct="1">
                  <a:lnSpc>
                    <a:spcPct val="2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火箭链、卫星链和数据链的产业链生态逐步形成</a:t>
                </a:r>
                <a:endParaRPr kumimoji="0" lang="zh-CN" altLang="en-US"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endParaRPr>
              </a:p>
            </p:txBody>
          </p:sp>
          <p:sp>
            <p:nvSpPr>
              <p:cNvPr id="243" name="椭圆 242"/>
              <p:cNvSpPr/>
              <p:nvPr/>
            </p:nvSpPr>
            <p:spPr>
              <a:xfrm>
                <a:off x="697503" y="2178382"/>
                <a:ext cx="81015" cy="78053"/>
              </a:xfrm>
              <a:prstGeom prst="ellipse">
                <a:avLst/>
              </a:prstGeom>
              <a:gradFill>
                <a:gsLst>
                  <a:gs pos="1000">
                    <a:srgbClr val="FC8402"/>
                  </a:gs>
                  <a:gs pos="59000">
                    <a:srgbClr val="F04242"/>
                  </a:gs>
                </a:gsLst>
                <a:lin ang="16800000" scaled="0"/>
              </a:gradFill>
              <a:ln>
                <a:noFill/>
              </a:ln>
              <a:effectLst>
                <a:innerShdw blurRad="63500" dist="38100" dir="16200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sp>
            <p:nvSpPr>
              <p:cNvPr id="250" name="椭圆 249"/>
              <p:cNvSpPr/>
              <p:nvPr/>
            </p:nvSpPr>
            <p:spPr>
              <a:xfrm>
                <a:off x="697503" y="2720257"/>
                <a:ext cx="81015" cy="78053"/>
              </a:xfrm>
              <a:prstGeom prst="ellipse">
                <a:avLst/>
              </a:prstGeom>
              <a:gradFill>
                <a:gsLst>
                  <a:gs pos="1000">
                    <a:srgbClr val="FC8402"/>
                  </a:gs>
                  <a:gs pos="59000">
                    <a:srgbClr val="F04242"/>
                  </a:gs>
                </a:gsLst>
                <a:lin ang="16800000" scaled="0"/>
              </a:gradFill>
              <a:ln>
                <a:noFill/>
              </a:ln>
              <a:effectLst>
                <a:innerShdw blurRad="63500" dist="38100" dir="16200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grpSp>
        <p:sp>
          <p:nvSpPr>
            <p:cNvPr id="238" name="任意多边形: 形状 237"/>
            <p:cNvSpPr/>
            <p:nvPr/>
          </p:nvSpPr>
          <p:spPr>
            <a:xfrm>
              <a:off x="5050758" y="6523571"/>
              <a:ext cx="7032761" cy="75528"/>
            </a:xfrm>
            <a:custGeom>
              <a:avLst/>
              <a:gdLst>
                <a:gd name="connsiteX0" fmla="*/ 0 w 6886937"/>
                <a:gd name="connsiteY0" fmla="*/ 0 h 0"/>
                <a:gd name="connsiteX1" fmla="*/ 6886937 w 6886937"/>
                <a:gd name="connsiteY1" fmla="*/ 0 h 0"/>
              </a:gdLst>
              <a:ahLst/>
              <a:cxnLst>
                <a:cxn ang="0">
                  <a:pos x="connsiteX0" y="connsiteY0"/>
                </a:cxn>
                <a:cxn ang="0">
                  <a:pos x="connsiteX1" y="connsiteY1"/>
                </a:cxn>
              </a:cxnLst>
              <a:rect l="l" t="t" r="r" b="b"/>
              <a:pathLst>
                <a:path w="6886937">
                  <a:moveTo>
                    <a:pt x="0" y="0"/>
                  </a:moveTo>
                  <a:lnTo>
                    <a:pt x="6886937" y="0"/>
                  </a:lnTo>
                </a:path>
              </a:pathLst>
            </a:custGeom>
            <a:noFill/>
            <a:ln>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grpSp>
      <p:grpSp>
        <p:nvGrpSpPr>
          <p:cNvPr id="30" name="组合 29"/>
          <p:cNvGrpSpPr/>
          <p:nvPr/>
        </p:nvGrpSpPr>
        <p:grpSpPr>
          <a:xfrm>
            <a:off x="4652241" y="1184219"/>
            <a:ext cx="7364111" cy="899160"/>
            <a:chOff x="4651923" y="1019119"/>
            <a:chExt cx="7364111" cy="899160"/>
          </a:xfrm>
        </p:grpSpPr>
        <p:grpSp>
          <p:nvGrpSpPr>
            <p:cNvPr id="172" name="组合 171"/>
            <p:cNvGrpSpPr/>
            <p:nvPr/>
          </p:nvGrpSpPr>
          <p:grpSpPr>
            <a:xfrm>
              <a:off x="5432194" y="1173454"/>
              <a:ext cx="6583840" cy="645160"/>
              <a:chOff x="679295" y="1293504"/>
              <a:chExt cx="4235524" cy="645160"/>
            </a:xfrm>
          </p:grpSpPr>
          <p:sp>
            <p:nvSpPr>
              <p:cNvPr id="4" name="矩形: 圆角 3"/>
              <p:cNvSpPr/>
              <p:nvPr/>
            </p:nvSpPr>
            <p:spPr>
              <a:xfrm>
                <a:off x="679295" y="1336262"/>
                <a:ext cx="4235524" cy="591000"/>
              </a:xfrm>
              <a:prstGeom prst="roundRect">
                <a:avLst>
                  <a:gd name="adj" fmla="val 34502"/>
                </a:avLst>
              </a:prstGeom>
              <a:gradFill>
                <a:gsLst>
                  <a:gs pos="1000">
                    <a:srgbClr val="FC8402"/>
                  </a:gs>
                  <a:gs pos="94000">
                    <a:srgbClr val="F04242"/>
                  </a:gs>
                </a:gsLst>
                <a:lin ang="9600000" scaled="0"/>
              </a:gradFill>
              <a:ln>
                <a:noFill/>
              </a:ln>
              <a:effectLst>
                <a:innerShdw blurRad="63500" dist="38100" dir="16200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sp>
            <p:nvSpPr>
              <p:cNvPr id="24" name="文本框 23"/>
              <p:cNvSpPr txBox="1"/>
              <p:nvPr/>
            </p:nvSpPr>
            <p:spPr>
              <a:xfrm>
                <a:off x="1497338" y="1293504"/>
                <a:ext cx="2797656" cy="64516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reflection blurRad="76200" stA="20000" endPos="85000" dist="76200" dir="5400000" sy="-100000" algn="bl" rotWithShape="0"/>
                    </a:effectLst>
                    <a:uLnTx/>
                    <a:uFillTx/>
                    <a:latin typeface="微软雅黑" pitchFamily="34" charset="-122"/>
                    <a:ea typeface="微软雅黑" pitchFamily="34" charset="-122"/>
                    <a:cs typeface="+mn-cs"/>
                  </a:rPr>
                  <a:t>文昌国际航天城园区</a:t>
                </a:r>
                <a:endParaRPr kumimoji="0" lang="zh-CN" altLang="en-US" sz="2400" b="1" i="0" u="none" strike="noStrike" kern="1200" cap="none" spc="0" normalizeH="0" baseline="0" noProof="0" dirty="0">
                  <a:ln>
                    <a:noFill/>
                  </a:ln>
                  <a:solidFill>
                    <a:prstClr val="white"/>
                  </a:solidFill>
                  <a:effectLst>
                    <a:reflection blurRad="76200" stA="20000" endPos="85000" dist="76200" dir="5400000" sy="-100000" algn="bl" rotWithShape="0"/>
                  </a:effectLst>
                  <a:uLnTx/>
                  <a:uFillTx/>
                  <a:latin typeface="微软雅黑" pitchFamily="34" charset="-122"/>
                  <a:ea typeface="微软雅黑" pitchFamily="34" charset="-122"/>
                  <a:cs typeface="+mn-cs"/>
                </a:endParaRPr>
              </a:p>
            </p:txBody>
          </p:sp>
        </p:grpSp>
        <p:sp>
          <p:nvSpPr>
            <p:cNvPr id="28" name="椭圆 27"/>
            <p:cNvSpPr/>
            <p:nvPr/>
          </p:nvSpPr>
          <p:spPr>
            <a:xfrm>
              <a:off x="5045340" y="1130509"/>
              <a:ext cx="773708" cy="773706"/>
            </a:xfrm>
            <a:prstGeom prst="ellipse">
              <a:avLst/>
            </a:prstGeom>
            <a:gradFill>
              <a:gsLst>
                <a:gs pos="1000">
                  <a:srgbClr val="FC8402"/>
                </a:gs>
                <a:gs pos="59000">
                  <a:srgbClr val="F04242"/>
                </a:gs>
              </a:gsLst>
              <a:lin ang="16800000" scaled="0"/>
            </a:gradFill>
            <a:ln>
              <a:noFill/>
            </a:ln>
            <a:effectLst>
              <a:innerShdw blurRad="63500" dist="38100" dir="16200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sp>
          <p:nvSpPr>
            <p:cNvPr id="303" name="文本框 302"/>
            <p:cNvSpPr txBox="1"/>
            <p:nvPr/>
          </p:nvSpPr>
          <p:spPr>
            <a:xfrm>
              <a:off x="4651923" y="1019119"/>
              <a:ext cx="1593783" cy="89916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3500" b="1" i="0" u="none" strike="noStrike" kern="1200" cap="none" spc="0" normalizeH="0" baseline="0" noProof="0" dirty="0">
                  <a:ln>
                    <a:noFill/>
                  </a:ln>
                  <a:solidFill>
                    <a:prstClr val="white"/>
                  </a:solidFill>
                  <a:effectLst>
                    <a:reflection blurRad="76200" stA="20000" endPos="85000" dist="76200" dir="5400000" sy="-100000" algn="bl" rotWithShape="0"/>
                  </a:effectLst>
                  <a:uLnTx/>
                  <a:uFillTx/>
                  <a:latin typeface="Algerian" pitchFamily="82" charset="0"/>
                  <a:ea typeface="微软雅黑" pitchFamily="34" charset="-122"/>
                  <a:cs typeface="+mn-cs"/>
                </a:rPr>
                <a:t>01</a:t>
              </a:r>
              <a:endParaRPr kumimoji="0" lang="zh-CN" altLang="en-US" sz="3500" b="1" i="0" u="none" strike="noStrike" kern="1200" cap="none" spc="0" normalizeH="0" baseline="0" noProof="0" dirty="0">
                <a:ln>
                  <a:noFill/>
                </a:ln>
                <a:solidFill>
                  <a:prstClr val="white"/>
                </a:solidFill>
                <a:effectLst>
                  <a:reflection blurRad="76200" stA="20000" endPos="85000" dist="76200" dir="5400000" sy="-100000" algn="bl" rotWithShape="0"/>
                </a:effectLst>
                <a:uLnTx/>
                <a:uFillTx/>
                <a:latin typeface="Algerian" pitchFamily="82" charset="0"/>
                <a:ea typeface="微软雅黑" pitchFamily="34" charset="-122"/>
                <a:cs typeface="+mn-cs"/>
              </a:endParaRPr>
            </a:p>
          </p:txBody>
        </p:sp>
      </p:grpSp>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4646" t="10129" r="42469"/>
          <a:stretch>
            <a:fillRect/>
          </a:stretch>
        </p:blipFill>
        <p:spPr>
          <a:xfrm>
            <a:off x="317" y="3086100"/>
            <a:ext cx="1708721" cy="1422398"/>
          </a:xfrm>
          <a:prstGeom prst="rect">
            <a:avLst/>
          </a:prstGeom>
          <a:ln w="12700">
            <a:solidFill>
              <a:srgbClr val="2F727D">
                <a:alpha val="50000"/>
              </a:srgbClr>
            </a:solidFill>
          </a:ln>
        </p:spPr>
      </p:pic>
      <p:grpSp>
        <p:nvGrpSpPr>
          <p:cNvPr id="6" name="组合 5"/>
          <p:cNvGrpSpPr/>
          <p:nvPr/>
        </p:nvGrpSpPr>
        <p:grpSpPr>
          <a:xfrm>
            <a:off x="1805067" y="2909007"/>
            <a:ext cx="2668338" cy="1815393"/>
            <a:chOff x="562493" y="2870120"/>
            <a:chExt cx="2317230" cy="1576518"/>
          </a:xfrm>
        </p:grpSpPr>
        <p:sp>
          <p:nvSpPr>
            <p:cNvPr id="286" name="矩形 285"/>
            <p:cNvSpPr/>
            <p:nvPr/>
          </p:nvSpPr>
          <p:spPr>
            <a:xfrm>
              <a:off x="562493" y="2870120"/>
              <a:ext cx="2317230" cy="1576518"/>
            </a:xfrm>
            <a:prstGeom prst="rect">
              <a:avLst/>
            </a:prstGeom>
            <a:solidFill>
              <a:schemeClr val="bg1"/>
            </a:solidFill>
            <a:ln>
              <a:solidFill>
                <a:srgbClr val="2F7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pic>
          <p:nvPicPr>
            <p:cNvPr id="304" name="图片 303"/>
            <p:cNvPicPr>
              <a:picLocks noChangeAspect="1"/>
            </p:cNvPicPr>
            <p:nvPr/>
          </p:nvPicPr>
          <p:blipFill rotWithShape="1">
            <a:blip r:embed="rId4" cstate="print">
              <a:extLst>
                <a:ext uri="{28A0092B-C50C-407E-A947-70E740481C1C}">
                  <a14:useLocalDpi xmlns:a14="http://schemas.microsoft.com/office/drawing/2010/main" val="0"/>
                </a:ext>
              </a:extLst>
            </a:blip>
            <a:srcRect l="3320" r="7567"/>
            <a:stretch>
              <a:fillRect/>
            </a:stretch>
          </p:blipFill>
          <p:spPr>
            <a:xfrm>
              <a:off x="675468" y="2975701"/>
              <a:ext cx="2079115" cy="1370722"/>
            </a:xfrm>
            <a:prstGeom prst="rect">
              <a:avLst/>
            </a:prstGeom>
            <a:ln w="12700">
              <a:solidFill>
                <a:srgbClr val="2F727D">
                  <a:alpha val="50000"/>
                </a:srgbClr>
              </a:solidFill>
            </a:ln>
          </p:spPr>
        </p:pic>
      </p:grpSp>
      <p:grpSp>
        <p:nvGrpSpPr>
          <p:cNvPr id="10" name="组合 9"/>
          <p:cNvGrpSpPr/>
          <p:nvPr/>
        </p:nvGrpSpPr>
        <p:grpSpPr>
          <a:xfrm>
            <a:off x="318" y="1143001"/>
            <a:ext cx="2178132" cy="1851660"/>
            <a:chOff x="410755" y="1165192"/>
            <a:chExt cx="2064486" cy="1755048"/>
          </a:xfrm>
        </p:grpSpPr>
        <p:sp>
          <p:nvSpPr>
            <p:cNvPr id="282" name="矩形 281"/>
            <p:cNvSpPr/>
            <p:nvPr/>
          </p:nvSpPr>
          <p:spPr>
            <a:xfrm>
              <a:off x="410755" y="1165192"/>
              <a:ext cx="2064486" cy="1755048"/>
            </a:xfrm>
            <a:prstGeom prst="rect">
              <a:avLst/>
            </a:prstGeom>
            <a:solidFill>
              <a:schemeClr val="bg1"/>
            </a:solidFill>
            <a:ln>
              <a:solidFill>
                <a:srgbClr val="2F7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pic>
          <p:nvPicPr>
            <p:cNvPr id="293" name="图片 292"/>
            <p:cNvPicPr>
              <a:picLocks noChangeAspect="1"/>
            </p:cNvPicPr>
            <p:nvPr/>
          </p:nvPicPr>
          <p:blipFill rotWithShape="1">
            <a:blip r:embed="rId5" cstate="print">
              <a:extLst>
                <a:ext uri="{28A0092B-C50C-407E-A947-70E740481C1C}">
                  <a14:useLocalDpi xmlns:a14="http://schemas.microsoft.com/office/drawing/2010/main" val="0"/>
                </a:ext>
              </a:extLst>
            </a:blip>
            <a:srcRect l="27059" t="6773" r="33895" b="50282"/>
            <a:stretch>
              <a:fillRect/>
            </a:stretch>
          </p:blipFill>
          <p:spPr>
            <a:xfrm>
              <a:off x="410756" y="1255212"/>
              <a:ext cx="1956497" cy="1563913"/>
            </a:xfrm>
            <a:prstGeom prst="rect">
              <a:avLst/>
            </a:prstGeom>
            <a:ln w="12700">
              <a:solidFill>
                <a:srgbClr val="2F727D">
                  <a:alpha val="50000"/>
                </a:srgbClr>
              </a:solidFill>
            </a:ln>
          </p:spPr>
        </p:pic>
      </p:grpSp>
      <p:sp>
        <p:nvSpPr>
          <p:cNvPr id="12" name="TextBox 7"/>
          <p:cNvSpPr txBox="1">
            <a:spLocks noChangeArrowheads="1"/>
          </p:cNvSpPr>
          <p:nvPr>
            <p:custDataLst>
              <p:tags r:id="rId6"/>
            </p:custDataLst>
          </p:nvPr>
        </p:nvSpPr>
        <p:spPr bwMode="auto">
          <a:xfrm>
            <a:off x="260033" y="210185"/>
            <a:ext cx="7247890" cy="553720"/>
          </a:xfrm>
          <a:prstGeom prst="rect">
            <a:avLst/>
          </a:prstGeom>
          <a:noFill/>
        </p:spPr>
        <p:txBody>
          <a:bodyPr wrap="square" lIns="0" tIns="0" rIns="0" bIns="0" rtlCol="0">
            <a:spAutoFit/>
            <a:scene3d>
              <a:camera prst="orthographicFront"/>
              <a:lightRig rig="threePt" dir="t"/>
            </a:scene3d>
            <a:sp3d contourW="12700"/>
          </a:bodyPr>
          <a:lstStyle/>
          <a:p>
            <a:pPr lvl="0" algn="l">
              <a:buClrTx/>
              <a:buSzTx/>
              <a:buFontTx/>
            </a:pPr>
            <a:r>
              <a:rPr lang="zh-CN" altLang="en-US" sz="3600" b="1" dirty="0">
                <a:solidFill>
                  <a:schemeClr val="bg1"/>
                </a:solidFill>
                <a:latin typeface="微软雅黑" pitchFamily="34" charset="-122"/>
                <a:ea typeface="微软雅黑" pitchFamily="34" charset="-122"/>
                <a:cs typeface="思源黑体 CN Normal" panose="020B0400000000000000" pitchFamily="34" charset="-122"/>
                <a:sym typeface="+mn-ea"/>
              </a:rPr>
              <a:t>生态文明建设取得新进展</a:t>
            </a:r>
            <a:endParaRPr lang="zh-CN" altLang="en-US" sz="3600" b="1" dirty="0">
              <a:solidFill>
                <a:schemeClr val="bg1"/>
              </a:solidFill>
              <a:latin typeface="微软雅黑" pitchFamily="34" charset="-122"/>
              <a:ea typeface="微软雅黑" pitchFamily="34" charset="-122"/>
              <a:cs typeface="思源黑体 CN Normal" panose="020B0400000000000000" pitchFamily="34" charset="-122"/>
              <a:sym typeface="+mn-ea"/>
            </a:endParaRPr>
          </a:p>
        </p:txBody>
      </p:sp>
      <p:sp>
        <p:nvSpPr>
          <p:cNvPr id="2" name="矩形 1"/>
          <p:cNvSpPr/>
          <p:nvPr>
            <p:custDataLst>
              <p:tags r:id="rId7"/>
            </p:custDataLst>
          </p:nvPr>
        </p:nvSpPr>
        <p:spPr>
          <a:xfrm>
            <a:off x="318" y="609600"/>
            <a:ext cx="12192000" cy="177800"/>
          </a:xfrm>
          <a:prstGeom prst="rect">
            <a:avLst/>
          </a:prstGeom>
          <a:solidFill>
            <a:srgbClr val="F1C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custDataLst>
              <p:tags r:id="rId8"/>
            </p:custDataLst>
          </p:nvPr>
        </p:nvSpPr>
        <p:spPr>
          <a:xfrm>
            <a:off x="318" y="558800"/>
            <a:ext cx="12192000" cy="177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a:spLocks noChangeArrowheads="1"/>
          </p:cNvSpPr>
          <p:nvPr>
            <p:custDataLst>
              <p:tags r:id="rId9"/>
            </p:custDataLst>
          </p:nvPr>
        </p:nvSpPr>
        <p:spPr bwMode="auto">
          <a:xfrm>
            <a:off x="3627755" y="349885"/>
            <a:ext cx="5470525" cy="553720"/>
          </a:xfrm>
          <a:prstGeom prst="rect">
            <a:avLst/>
          </a:prstGeom>
          <a:solidFill>
            <a:schemeClr val="bg1"/>
          </a:solidFill>
        </p:spPr>
        <p:txBody>
          <a:bodyPr wrap="square" lIns="0" tIns="0" rIns="0" bIns="0" rtlCol="0">
            <a:spAutoFit/>
            <a:scene3d>
              <a:camera prst="orthographicFront"/>
              <a:lightRig rig="threePt" dir="t"/>
            </a:scene3d>
            <a:sp3d contourW="12700"/>
          </a:bodyPr>
          <a:lstStyle/>
          <a:p>
            <a:pPr lvl="0" algn="ctr">
              <a:buClrTx/>
              <a:buSzTx/>
              <a:buFontTx/>
            </a:pPr>
            <a:r>
              <a:rPr lang="zh-CN" altLang="en-US" sz="3600" b="1" dirty="0">
                <a:latin typeface="微软雅黑" pitchFamily="34" charset="-122"/>
                <a:ea typeface="微软雅黑" pitchFamily="34" charset="-122"/>
                <a:cs typeface="思源黑体 CN Normal" panose="020B0400000000000000" pitchFamily="34" charset="-122"/>
                <a:sym typeface="+mn-ea"/>
              </a:rPr>
              <a:t>二、园区建设信心更足</a:t>
            </a:r>
            <a:endParaRPr lang="zh-CN" altLang="en-US" sz="3600" b="1" dirty="0">
              <a:solidFill>
                <a:schemeClr val="tx1"/>
              </a:solidFill>
              <a:latin typeface="微软雅黑" pitchFamily="34" charset="-122"/>
              <a:ea typeface="微软雅黑" pitchFamily="34" charset="-122"/>
              <a:cs typeface="思源黑体 CN Normal" panose="020B0400000000000000" pitchFamily="34" charset="-122"/>
              <a:sym typeface="+mn-ea"/>
            </a:endParaRPr>
          </a:p>
        </p:txBody>
      </p:sp>
    </p:spTree>
    <p:custDataLst>
      <p:tags r:id="rId10"/>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2" name="组合 261"/>
          <p:cNvGrpSpPr/>
          <p:nvPr/>
        </p:nvGrpSpPr>
        <p:grpSpPr>
          <a:xfrm>
            <a:off x="5753333" y="1097849"/>
            <a:ext cx="6252241" cy="5081953"/>
            <a:chOff x="17769" y="1097849"/>
            <a:chExt cx="6252241" cy="5081953"/>
          </a:xfrm>
        </p:grpSpPr>
        <p:grpSp>
          <p:nvGrpSpPr>
            <p:cNvPr id="259" name="组合 258"/>
            <p:cNvGrpSpPr/>
            <p:nvPr/>
          </p:nvGrpSpPr>
          <p:grpSpPr>
            <a:xfrm>
              <a:off x="348236" y="2444071"/>
              <a:ext cx="5921774" cy="1347785"/>
              <a:chOff x="348236" y="2444071"/>
              <a:chExt cx="6462526" cy="1347785"/>
            </a:xfrm>
          </p:grpSpPr>
          <p:sp>
            <p:nvSpPr>
              <p:cNvPr id="224" name="矩形 223"/>
              <p:cNvSpPr/>
              <p:nvPr/>
            </p:nvSpPr>
            <p:spPr>
              <a:xfrm>
                <a:off x="348236" y="2444071"/>
                <a:ext cx="6256081" cy="931212"/>
              </a:xfrm>
              <a:prstGeom prst="rect">
                <a:avLst/>
              </a:prstGeom>
              <a:solidFill>
                <a:srgbClr val="FFF8F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grpSp>
            <p:nvGrpSpPr>
              <p:cNvPr id="225" name="组合 224"/>
              <p:cNvGrpSpPr/>
              <p:nvPr/>
            </p:nvGrpSpPr>
            <p:grpSpPr>
              <a:xfrm>
                <a:off x="499610" y="2453911"/>
                <a:ext cx="6311152" cy="1337945"/>
                <a:chOff x="700678" y="1758678"/>
                <a:chExt cx="6311152" cy="1337945"/>
              </a:xfrm>
            </p:grpSpPr>
            <p:sp>
              <p:nvSpPr>
                <p:cNvPr id="230" name="文本框 229"/>
                <p:cNvSpPr txBox="1"/>
                <p:nvPr/>
              </p:nvSpPr>
              <p:spPr>
                <a:xfrm>
                  <a:off x="869781" y="1758678"/>
                  <a:ext cx="6142049" cy="133794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固投</a:t>
                  </a:r>
                  <a:r>
                    <a:rPr kumimoji="0" lang="en-US" altLang="zh-CN"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14.09</a:t>
                  </a:r>
                  <a:r>
                    <a:rPr kumimoji="0" lang="zh-CN" altLang="en-US"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亿元、产值</a:t>
                  </a:r>
                  <a:r>
                    <a:rPr kumimoji="0" lang="en-US" altLang="zh-CN"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3.85</a:t>
                  </a:r>
                  <a:r>
                    <a:rPr kumimoji="0" lang="zh-CN" altLang="en-US"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亿元、税收</a:t>
                  </a:r>
                  <a:r>
                    <a:rPr kumimoji="0" lang="en-US"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1096</a:t>
                  </a:r>
                  <a:r>
                    <a:rPr kumimoji="0" lang="zh-CN" altLang="en-US"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万元；</a:t>
                  </a:r>
                  <a:endParaRPr kumimoji="0" lang="en-US" altLang="zh-CN"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分别增长</a:t>
                  </a:r>
                  <a:r>
                    <a:rPr kumimoji="0" lang="en-US" altLang="zh-CN"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112.3%</a:t>
                  </a:r>
                  <a:r>
                    <a:rPr kumimoji="0" lang="zh-CN" altLang="en-US"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a:t>
                  </a:r>
                  <a:r>
                    <a:rPr kumimoji="0" lang="en-US" altLang="zh-CN"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367.7%</a:t>
                  </a:r>
                  <a:r>
                    <a:rPr kumimoji="0" lang="zh-CN" altLang="en-US"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a:t>
                  </a:r>
                  <a:r>
                    <a:rPr kumimoji="0" lang="en-US" altLang="zh-CN"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26.6%</a:t>
                  </a:r>
                  <a:r>
                    <a:rPr kumimoji="0" lang="zh-CN" altLang="en-US"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a:t>
                  </a:r>
                  <a:endParaRPr kumimoji="0" lang="en-US" altLang="zh-CN"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endParaRPr kumimoji="0" lang="en-US" altLang="zh-CN"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endParaRPr>
                </a:p>
              </p:txBody>
            </p:sp>
            <p:sp>
              <p:nvSpPr>
                <p:cNvPr id="231" name="椭圆 230"/>
                <p:cNvSpPr/>
                <p:nvPr/>
              </p:nvSpPr>
              <p:spPr>
                <a:xfrm>
                  <a:off x="700678" y="1980246"/>
                  <a:ext cx="81015" cy="78053"/>
                </a:xfrm>
                <a:prstGeom prst="ellipse">
                  <a:avLst/>
                </a:prstGeom>
                <a:gradFill>
                  <a:gsLst>
                    <a:gs pos="1000">
                      <a:srgbClr val="FC8402"/>
                    </a:gs>
                    <a:gs pos="59000">
                      <a:srgbClr val="F04242"/>
                    </a:gs>
                  </a:gsLst>
                  <a:lin ang="16800000" scaled="0"/>
                </a:gradFill>
                <a:ln>
                  <a:noFill/>
                </a:ln>
                <a:effectLst>
                  <a:innerShdw blurRad="63500" dist="38100" dir="16200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grpSp>
          <p:sp>
            <p:nvSpPr>
              <p:cNvPr id="226" name="任意多边形: 形状 225"/>
              <p:cNvSpPr/>
              <p:nvPr/>
            </p:nvSpPr>
            <p:spPr>
              <a:xfrm>
                <a:off x="389242" y="3364482"/>
                <a:ext cx="6215075" cy="149941"/>
              </a:xfrm>
              <a:custGeom>
                <a:avLst/>
                <a:gdLst>
                  <a:gd name="connsiteX0" fmla="*/ 0 w 6886937"/>
                  <a:gd name="connsiteY0" fmla="*/ 0 h 0"/>
                  <a:gd name="connsiteX1" fmla="*/ 6886937 w 6886937"/>
                  <a:gd name="connsiteY1" fmla="*/ 0 h 0"/>
                </a:gdLst>
                <a:ahLst/>
                <a:cxnLst>
                  <a:cxn ang="0">
                    <a:pos x="connsiteX0" y="connsiteY0"/>
                  </a:cxn>
                  <a:cxn ang="0">
                    <a:pos x="connsiteX1" y="connsiteY1"/>
                  </a:cxn>
                </a:cxnLst>
                <a:rect l="l" t="t" r="r" b="b"/>
                <a:pathLst>
                  <a:path w="6886937">
                    <a:moveTo>
                      <a:pt x="0" y="0"/>
                    </a:moveTo>
                    <a:lnTo>
                      <a:pt x="6886937" y="0"/>
                    </a:lnTo>
                  </a:path>
                </a:pathLst>
              </a:custGeom>
              <a:noFill/>
              <a:ln>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grpSp>
        <p:grpSp>
          <p:nvGrpSpPr>
            <p:cNvPr id="13" name="组合 12"/>
            <p:cNvGrpSpPr/>
            <p:nvPr/>
          </p:nvGrpSpPr>
          <p:grpSpPr>
            <a:xfrm>
              <a:off x="389242" y="3973643"/>
              <a:ext cx="5691597" cy="876279"/>
              <a:chOff x="389242" y="3522965"/>
              <a:chExt cx="6215075" cy="876279"/>
            </a:xfrm>
          </p:grpSpPr>
          <p:sp>
            <p:nvSpPr>
              <p:cNvPr id="234" name="矩形 233"/>
              <p:cNvSpPr/>
              <p:nvPr/>
            </p:nvSpPr>
            <p:spPr>
              <a:xfrm>
                <a:off x="389242" y="3522965"/>
                <a:ext cx="6215075" cy="731520"/>
              </a:xfrm>
              <a:prstGeom prst="rect">
                <a:avLst/>
              </a:prstGeom>
              <a:solidFill>
                <a:srgbClr val="FFF8F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grpSp>
            <p:nvGrpSpPr>
              <p:cNvPr id="235" name="组合 234"/>
              <p:cNvGrpSpPr/>
              <p:nvPr/>
            </p:nvGrpSpPr>
            <p:grpSpPr>
              <a:xfrm>
                <a:off x="504372" y="3643897"/>
                <a:ext cx="5834256" cy="506730"/>
                <a:chOff x="705440" y="2063843"/>
                <a:chExt cx="5834256" cy="506730"/>
              </a:xfrm>
            </p:grpSpPr>
            <p:sp>
              <p:nvSpPr>
                <p:cNvPr id="247" name="文本框 246"/>
                <p:cNvSpPr txBox="1"/>
                <p:nvPr/>
              </p:nvSpPr>
              <p:spPr>
                <a:xfrm>
                  <a:off x="869781" y="2063843"/>
                  <a:ext cx="5669915" cy="50673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入园企业从工厂化养殖向工业化养殖提升；</a:t>
                  </a:r>
                  <a:endParaRPr kumimoji="0" lang="zh-CN" altLang="en-US"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endParaRPr>
                </a:p>
              </p:txBody>
            </p:sp>
            <p:sp>
              <p:nvSpPr>
                <p:cNvPr id="248" name="椭圆 247"/>
                <p:cNvSpPr/>
                <p:nvPr/>
              </p:nvSpPr>
              <p:spPr>
                <a:xfrm>
                  <a:off x="705440" y="2299647"/>
                  <a:ext cx="81015" cy="78053"/>
                </a:xfrm>
                <a:prstGeom prst="ellipse">
                  <a:avLst/>
                </a:prstGeom>
                <a:gradFill>
                  <a:gsLst>
                    <a:gs pos="1000">
                      <a:srgbClr val="FC8402"/>
                    </a:gs>
                    <a:gs pos="59000">
                      <a:srgbClr val="F04242"/>
                    </a:gs>
                  </a:gsLst>
                  <a:lin ang="16800000" scaled="0"/>
                </a:gradFill>
                <a:ln>
                  <a:noFill/>
                </a:ln>
                <a:effectLst>
                  <a:innerShdw blurRad="63500" dist="38100" dir="16200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grpSp>
          <p:sp>
            <p:nvSpPr>
              <p:cNvPr id="236" name="任意多边形: 形状 235"/>
              <p:cNvSpPr/>
              <p:nvPr/>
            </p:nvSpPr>
            <p:spPr>
              <a:xfrm>
                <a:off x="389242" y="4249303"/>
                <a:ext cx="6215075" cy="149941"/>
              </a:xfrm>
              <a:custGeom>
                <a:avLst/>
                <a:gdLst>
                  <a:gd name="connsiteX0" fmla="*/ 0 w 6886937"/>
                  <a:gd name="connsiteY0" fmla="*/ 0 h 0"/>
                  <a:gd name="connsiteX1" fmla="*/ 6886937 w 6886937"/>
                  <a:gd name="connsiteY1" fmla="*/ 0 h 0"/>
                </a:gdLst>
                <a:ahLst/>
                <a:cxnLst>
                  <a:cxn ang="0">
                    <a:pos x="connsiteX0" y="connsiteY0"/>
                  </a:cxn>
                  <a:cxn ang="0">
                    <a:pos x="connsiteX1" y="connsiteY1"/>
                  </a:cxn>
                </a:cxnLst>
                <a:rect l="l" t="t" r="r" b="b"/>
                <a:pathLst>
                  <a:path w="6886937">
                    <a:moveTo>
                      <a:pt x="0" y="0"/>
                    </a:moveTo>
                    <a:lnTo>
                      <a:pt x="6886937" y="0"/>
                    </a:lnTo>
                  </a:path>
                </a:pathLst>
              </a:custGeom>
              <a:noFill/>
              <a:ln>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grpSp>
        <p:grpSp>
          <p:nvGrpSpPr>
            <p:cNvPr id="4" name="组合 3"/>
            <p:cNvGrpSpPr/>
            <p:nvPr/>
          </p:nvGrpSpPr>
          <p:grpSpPr>
            <a:xfrm>
              <a:off x="17769" y="1097849"/>
              <a:ext cx="6063070" cy="899160"/>
              <a:chOff x="17769" y="1044062"/>
              <a:chExt cx="6063070" cy="899160"/>
            </a:xfrm>
          </p:grpSpPr>
          <p:sp>
            <p:nvSpPr>
              <p:cNvPr id="7" name="矩形: 圆角 6"/>
              <p:cNvSpPr/>
              <p:nvPr/>
            </p:nvSpPr>
            <p:spPr>
              <a:xfrm>
                <a:off x="897779" y="1281834"/>
                <a:ext cx="5183060" cy="591000"/>
              </a:xfrm>
              <a:prstGeom prst="roundRect">
                <a:avLst>
                  <a:gd name="adj" fmla="val 23041"/>
                </a:avLst>
              </a:prstGeom>
              <a:gradFill>
                <a:gsLst>
                  <a:gs pos="1000">
                    <a:srgbClr val="FC8402"/>
                  </a:gs>
                  <a:gs pos="94000">
                    <a:srgbClr val="F04242"/>
                  </a:gs>
                </a:gsLst>
                <a:lin ang="9600000" scaled="0"/>
              </a:gradFill>
              <a:ln>
                <a:noFill/>
              </a:ln>
              <a:effectLst>
                <a:innerShdw blurRad="63500" dist="38100" dir="16200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sp>
            <p:nvSpPr>
              <p:cNvPr id="8" name="文本框 87"/>
              <p:cNvSpPr txBox="1"/>
              <p:nvPr/>
            </p:nvSpPr>
            <p:spPr>
              <a:xfrm>
                <a:off x="1213840" y="1224232"/>
                <a:ext cx="4769732" cy="64516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reflection blurRad="76200" stA="20000" endPos="85000" dist="76200" dir="5400000" sy="-100000" algn="bl" rotWithShape="0"/>
                    </a:effectLst>
                    <a:uLnTx/>
                    <a:uFillTx/>
                    <a:latin typeface="微软雅黑" pitchFamily="34" charset="-122"/>
                    <a:ea typeface="微软雅黑" pitchFamily="34" charset="-122"/>
                    <a:cs typeface="+mn-cs"/>
                  </a:rPr>
                  <a:t>冯家湾现代化渔业产业园</a:t>
                </a:r>
                <a:endParaRPr kumimoji="0" lang="zh-CN" altLang="en-US" sz="2400" b="1" i="0" u="none" strike="noStrike" kern="1200" cap="none" spc="0" normalizeH="0" baseline="0" noProof="0" dirty="0">
                  <a:ln>
                    <a:noFill/>
                  </a:ln>
                  <a:solidFill>
                    <a:prstClr val="white"/>
                  </a:solidFill>
                  <a:effectLst>
                    <a:reflection blurRad="76200" stA="20000" endPos="85000" dist="76200" dir="5400000" sy="-100000" algn="bl" rotWithShape="0"/>
                  </a:effectLst>
                  <a:uLnTx/>
                  <a:uFillTx/>
                  <a:latin typeface="微软雅黑" pitchFamily="34" charset="-122"/>
                  <a:ea typeface="微软雅黑" pitchFamily="34" charset="-122"/>
                  <a:cs typeface="+mn-cs"/>
                </a:endParaRPr>
              </a:p>
            </p:txBody>
          </p:sp>
          <p:sp>
            <p:nvSpPr>
              <p:cNvPr id="2" name="椭圆 1"/>
              <p:cNvSpPr/>
              <p:nvPr/>
            </p:nvSpPr>
            <p:spPr>
              <a:xfrm>
                <a:off x="442258" y="1158574"/>
                <a:ext cx="773708" cy="773706"/>
              </a:xfrm>
              <a:prstGeom prst="ellipse">
                <a:avLst/>
              </a:prstGeom>
              <a:gradFill>
                <a:gsLst>
                  <a:gs pos="1000">
                    <a:srgbClr val="FC8402"/>
                  </a:gs>
                  <a:gs pos="59000">
                    <a:srgbClr val="F04242"/>
                  </a:gs>
                </a:gsLst>
                <a:lin ang="16800000" scaled="0"/>
              </a:gradFill>
              <a:ln>
                <a:noFill/>
              </a:ln>
              <a:effectLst>
                <a:innerShdw blurRad="63500" dist="38100" dir="16200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sp>
            <p:nvSpPr>
              <p:cNvPr id="29" name="文本框 28"/>
              <p:cNvSpPr txBox="1"/>
              <p:nvPr/>
            </p:nvSpPr>
            <p:spPr>
              <a:xfrm>
                <a:off x="17769" y="1044062"/>
                <a:ext cx="1593783" cy="89916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3500" b="1" i="0" u="none" strike="noStrike" kern="1200" cap="none" spc="0" normalizeH="0" baseline="0" noProof="0" dirty="0">
                    <a:ln>
                      <a:noFill/>
                    </a:ln>
                    <a:solidFill>
                      <a:prstClr val="white"/>
                    </a:solidFill>
                    <a:effectLst>
                      <a:reflection blurRad="76200" stA="20000" endPos="85000" dist="76200" dir="5400000" sy="-100000" algn="bl" rotWithShape="0"/>
                    </a:effectLst>
                    <a:uLnTx/>
                    <a:uFillTx/>
                    <a:latin typeface="Algerian" pitchFamily="82" charset="0"/>
                    <a:ea typeface="微软雅黑" pitchFamily="34" charset="-122"/>
                    <a:cs typeface="+mn-cs"/>
                  </a:rPr>
                  <a:t>02</a:t>
                </a:r>
                <a:endParaRPr kumimoji="0" lang="zh-CN" altLang="en-US" sz="3500" b="1" i="0" u="none" strike="noStrike" kern="1200" cap="none" spc="0" normalizeH="0" baseline="0" noProof="0" dirty="0">
                  <a:ln>
                    <a:noFill/>
                  </a:ln>
                  <a:solidFill>
                    <a:prstClr val="white"/>
                  </a:solidFill>
                  <a:effectLst>
                    <a:reflection blurRad="76200" stA="20000" endPos="85000" dist="76200" dir="5400000" sy="-100000" algn="bl" rotWithShape="0"/>
                  </a:effectLst>
                  <a:uLnTx/>
                  <a:uFillTx/>
                  <a:latin typeface="Algerian" pitchFamily="82" charset="0"/>
                  <a:ea typeface="微软雅黑" pitchFamily="34" charset="-122"/>
                  <a:cs typeface="+mn-cs"/>
                </a:endParaRPr>
              </a:p>
            </p:txBody>
          </p:sp>
        </p:grpSp>
        <p:grpSp>
          <p:nvGrpSpPr>
            <p:cNvPr id="26" name="组合 25"/>
            <p:cNvGrpSpPr/>
            <p:nvPr/>
          </p:nvGrpSpPr>
          <p:grpSpPr>
            <a:xfrm>
              <a:off x="389242" y="5309142"/>
              <a:ext cx="5691597" cy="870660"/>
              <a:chOff x="389242" y="3528584"/>
              <a:chExt cx="6215075" cy="870660"/>
            </a:xfrm>
          </p:grpSpPr>
          <p:sp>
            <p:nvSpPr>
              <p:cNvPr id="27" name="矩形 26"/>
              <p:cNvSpPr/>
              <p:nvPr/>
            </p:nvSpPr>
            <p:spPr>
              <a:xfrm>
                <a:off x="389242" y="3528584"/>
                <a:ext cx="6215075" cy="731520"/>
              </a:xfrm>
              <a:prstGeom prst="rect">
                <a:avLst/>
              </a:prstGeom>
              <a:solidFill>
                <a:srgbClr val="FFF8F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grpSp>
            <p:nvGrpSpPr>
              <p:cNvPr id="28" name="组合 27"/>
              <p:cNvGrpSpPr/>
              <p:nvPr/>
            </p:nvGrpSpPr>
            <p:grpSpPr>
              <a:xfrm>
                <a:off x="504372" y="3643897"/>
                <a:ext cx="5834256" cy="506730"/>
                <a:chOff x="705440" y="2063843"/>
                <a:chExt cx="5834256" cy="506730"/>
              </a:xfrm>
            </p:grpSpPr>
            <p:sp>
              <p:nvSpPr>
                <p:cNvPr id="232" name="文本框 231"/>
                <p:cNvSpPr txBox="1"/>
                <p:nvPr/>
              </p:nvSpPr>
              <p:spPr>
                <a:xfrm>
                  <a:off x="869781" y="2063843"/>
                  <a:ext cx="5669915" cy="50673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设立新型研发机构，科技攻关取得突破。</a:t>
                  </a:r>
                  <a:endParaRPr kumimoji="0" lang="zh-CN" altLang="en-US"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endParaRPr>
                </a:p>
              </p:txBody>
            </p:sp>
            <p:sp>
              <p:nvSpPr>
                <p:cNvPr id="233" name="椭圆 232"/>
                <p:cNvSpPr/>
                <p:nvPr/>
              </p:nvSpPr>
              <p:spPr>
                <a:xfrm>
                  <a:off x="705440" y="2299647"/>
                  <a:ext cx="81015" cy="78053"/>
                </a:xfrm>
                <a:prstGeom prst="ellipse">
                  <a:avLst/>
                </a:prstGeom>
                <a:gradFill>
                  <a:gsLst>
                    <a:gs pos="1000">
                      <a:srgbClr val="FC8402"/>
                    </a:gs>
                    <a:gs pos="59000">
                      <a:srgbClr val="F04242"/>
                    </a:gs>
                  </a:gsLst>
                  <a:lin ang="16800000" scaled="0"/>
                </a:gradFill>
                <a:ln>
                  <a:noFill/>
                </a:ln>
                <a:effectLst>
                  <a:innerShdw blurRad="63500" dist="38100" dir="16200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grpSp>
          <p:sp>
            <p:nvSpPr>
              <p:cNvPr id="31" name="任意多边形: 形状 30"/>
              <p:cNvSpPr/>
              <p:nvPr/>
            </p:nvSpPr>
            <p:spPr>
              <a:xfrm>
                <a:off x="389242" y="4249303"/>
                <a:ext cx="6215075" cy="149941"/>
              </a:xfrm>
              <a:custGeom>
                <a:avLst/>
                <a:gdLst>
                  <a:gd name="connsiteX0" fmla="*/ 0 w 6886937"/>
                  <a:gd name="connsiteY0" fmla="*/ 0 h 0"/>
                  <a:gd name="connsiteX1" fmla="*/ 6886937 w 6886937"/>
                  <a:gd name="connsiteY1" fmla="*/ 0 h 0"/>
                </a:gdLst>
                <a:ahLst/>
                <a:cxnLst>
                  <a:cxn ang="0">
                    <a:pos x="connsiteX0" y="connsiteY0"/>
                  </a:cxn>
                  <a:cxn ang="0">
                    <a:pos x="connsiteX1" y="connsiteY1"/>
                  </a:cxn>
                </a:cxnLst>
                <a:rect l="l" t="t" r="r" b="b"/>
                <a:pathLst>
                  <a:path w="6886937">
                    <a:moveTo>
                      <a:pt x="0" y="0"/>
                    </a:moveTo>
                    <a:lnTo>
                      <a:pt x="6886937" y="0"/>
                    </a:lnTo>
                  </a:path>
                </a:pathLst>
              </a:custGeom>
              <a:noFill/>
              <a:ln>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grpSp>
      </p:grpSp>
      <p:grpSp>
        <p:nvGrpSpPr>
          <p:cNvPr id="270" name="组合 269"/>
          <p:cNvGrpSpPr/>
          <p:nvPr/>
        </p:nvGrpSpPr>
        <p:grpSpPr>
          <a:xfrm>
            <a:off x="318" y="1278018"/>
            <a:ext cx="5803900" cy="5351382"/>
            <a:chOff x="0" y="1605892"/>
            <a:chExt cx="5448300" cy="5023507"/>
          </a:xfrm>
        </p:grpSpPr>
        <p:grpSp>
          <p:nvGrpSpPr>
            <p:cNvPr id="263" name="组合 262"/>
            <p:cNvGrpSpPr/>
            <p:nvPr/>
          </p:nvGrpSpPr>
          <p:grpSpPr>
            <a:xfrm>
              <a:off x="0" y="3905259"/>
              <a:ext cx="2398138" cy="2724140"/>
              <a:chOff x="3098778" y="3801891"/>
              <a:chExt cx="2489137" cy="2827509"/>
            </a:xfrm>
          </p:grpSpPr>
          <p:sp>
            <p:nvSpPr>
              <p:cNvPr id="250" name="矩形 249"/>
              <p:cNvSpPr/>
              <p:nvPr/>
            </p:nvSpPr>
            <p:spPr>
              <a:xfrm>
                <a:off x="3098778" y="3801891"/>
                <a:ext cx="2489137" cy="2827509"/>
              </a:xfrm>
              <a:prstGeom prst="rect">
                <a:avLst/>
              </a:prstGeom>
              <a:solidFill>
                <a:schemeClr val="bg1"/>
              </a:solidFill>
              <a:ln>
                <a:solidFill>
                  <a:srgbClr val="2F7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pic>
            <p:nvPicPr>
              <p:cNvPr id="257" name="图片 256" descr="048b9647fd6946549941c5e929498da1"/>
              <p:cNvPicPr>
                <a:picLocks noChangeAspect="1"/>
              </p:cNvPicPr>
              <p:nvPr>
                <p:custDataLst>
                  <p:tags r:id="rId1"/>
                </p:custDataLst>
              </p:nvPr>
            </p:nvPicPr>
            <p:blipFill rotWithShape="1">
              <a:blip r:embed="rId2"/>
              <a:srcRect l="18624" t="2397" r="16335"/>
              <a:stretch>
                <a:fillRect/>
              </a:stretch>
            </p:blipFill>
            <p:spPr>
              <a:xfrm>
                <a:off x="3267333" y="4063999"/>
                <a:ext cx="2168807" cy="2436701"/>
              </a:xfrm>
              <a:prstGeom prst="rect">
                <a:avLst/>
              </a:prstGeom>
            </p:spPr>
          </p:pic>
        </p:grpSp>
        <p:grpSp>
          <p:nvGrpSpPr>
            <p:cNvPr id="241" name="组合 240"/>
            <p:cNvGrpSpPr/>
            <p:nvPr/>
          </p:nvGrpSpPr>
          <p:grpSpPr>
            <a:xfrm>
              <a:off x="0" y="1605892"/>
              <a:ext cx="5062282" cy="2393862"/>
              <a:chOff x="6616384" y="1423439"/>
              <a:chExt cx="4022853" cy="1902335"/>
            </a:xfrm>
          </p:grpSpPr>
          <p:sp>
            <p:nvSpPr>
              <p:cNvPr id="282" name="矩形 281"/>
              <p:cNvSpPr/>
              <p:nvPr/>
            </p:nvSpPr>
            <p:spPr>
              <a:xfrm>
                <a:off x="6616384" y="1423439"/>
                <a:ext cx="4022853" cy="1902335"/>
              </a:xfrm>
              <a:prstGeom prst="rect">
                <a:avLst/>
              </a:prstGeom>
              <a:solidFill>
                <a:schemeClr val="bg1"/>
              </a:solidFill>
              <a:ln>
                <a:solidFill>
                  <a:srgbClr val="2F7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pic>
            <p:nvPicPr>
              <p:cNvPr id="34" name="图片 33" descr="3-02 整体鸟瞰图"/>
              <p:cNvPicPr>
                <a:picLocks noChangeAspect="1"/>
              </p:cNvPicPr>
              <p:nvPr>
                <p:custDataLst>
                  <p:tags r:id="rId3"/>
                </p:custDataLst>
              </p:nvPr>
            </p:nvPicPr>
            <p:blipFill rotWithShape="1">
              <a:blip r:embed="rId4"/>
              <a:srcRect l="3532" t="6306" r="8991" b="6984"/>
              <a:stretch>
                <a:fillRect/>
              </a:stretch>
            </p:blipFill>
            <p:spPr>
              <a:xfrm>
                <a:off x="6745433" y="1521672"/>
                <a:ext cx="3777599" cy="1646842"/>
              </a:xfrm>
              <a:prstGeom prst="rect">
                <a:avLst/>
              </a:prstGeom>
              <a:ln w="12700">
                <a:solidFill>
                  <a:srgbClr val="2F727D">
                    <a:alpha val="50000"/>
                  </a:srgbClr>
                </a:solidFill>
              </a:ln>
            </p:spPr>
          </p:pic>
        </p:grpSp>
        <p:grpSp>
          <p:nvGrpSpPr>
            <p:cNvPr id="238" name="组合 237"/>
            <p:cNvGrpSpPr/>
            <p:nvPr/>
          </p:nvGrpSpPr>
          <p:grpSpPr>
            <a:xfrm>
              <a:off x="2356779" y="3905072"/>
              <a:ext cx="3091521" cy="2534015"/>
              <a:chOff x="10640309" y="1244711"/>
              <a:chExt cx="2093939" cy="1716330"/>
            </a:xfrm>
          </p:grpSpPr>
          <p:sp>
            <p:nvSpPr>
              <p:cNvPr id="239" name="矩形 238"/>
              <p:cNvSpPr/>
              <p:nvPr/>
            </p:nvSpPr>
            <p:spPr>
              <a:xfrm>
                <a:off x="10640309" y="1244711"/>
                <a:ext cx="2093939" cy="1716330"/>
              </a:xfrm>
              <a:prstGeom prst="rect">
                <a:avLst/>
              </a:prstGeom>
              <a:solidFill>
                <a:schemeClr val="bg1"/>
              </a:solidFill>
              <a:ln>
                <a:solidFill>
                  <a:srgbClr val="2F7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pic>
            <p:nvPicPr>
              <p:cNvPr id="240" name="图片 239" descr="6085b1ebcc2a4f65a85ca8238045cb60"/>
              <p:cNvPicPr>
                <a:picLocks noChangeAspect="1"/>
              </p:cNvPicPr>
              <p:nvPr>
                <p:custDataLst>
                  <p:tags r:id="rId5"/>
                </p:custDataLst>
              </p:nvPr>
            </p:nvPicPr>
            <p:blipFill rotWithShape="1">
              <a:blip r:embed="rId6"/>
              <a:srcRect l="4013" r="3667"/>
              <a:stretch>
                <a:fillRect/>
              </a:stretch>
            </p:blipFill>
            <p:spPr>
              <a:xfrm>
                <a:off x="10766891" y="1360223"/>
                <a:ext cx="1867118" cy="1500965"/>
              </a:xfrm>
              <a:prstGeom prst="rect">
                <a:avLst/>
              </a:prstGeom>
              <a:ln w="12700">
                <a:solidFill>
                  <a:srgbClr val="2F727D">
                    <a:alpha val="50000"/>
                  </a:srgbClr>
                </a:solidFill>
              </a:ln>
            </p:spPr>
          </p:pic>
        </p:grpSp>
      </p:grpSp>
      <p:sp>
        <p:nvSpPr>
          <p:cNvPr id="12" name="TextBox 7"/>
          <p:cNvSpPr txBox="1">
            <a:spLocks noChangeArrowheads="1"/>
          </p:cNvSpPr>
          <p:nvPr>
            <p:custDataLst>
              <p:tags r:id="rId7"/>
            </p:custDataLst>
          </p:nvPr>
        </p:nvSpPr>
        <p:spPr bwMode="auto">
          <a:xfrm>
            <a:off x="260033" y="210185"/>
            <a:ext cx="7247890" cy="553720"/>
          </a:xfrm>
          <a:prstGeom prst="rect">
            <a:avLst/>
          </a:prstGeom>
          <a:noFill/>
        </p:spPr>
        <p:txBody>
          <a:bodyPr wrap="square" lIns="0" tIns="0" rIns="0" bIns="0" rtlCol="0">
            <a:spAutoFit/>
            <a:scene3d>
              <a:camera prst="orthographicFront"/>
              <a:lightRig rig="threePt" dir="t"/>
            </a:scene3d>
            <a:sp3d contourW="12700"/>
          </a:bodyPr>
          <a:lstStyle/>
          <a:p>
            <a:pPr lvl="0" algn="l">
              <a:buClrTx/>
              <a:buSzTx/>
              <a:buFontTx/>
            </a:pPr>
            <a:r>
              <a:rPr lang="zh-CN" altLang="en-US" sz="3600" b="1" dirty="0">
                <a:solidFill>
                  <a:schemeClr val="bg1"/>
                </a:solidFill>
                <a:latin typeface="微软雅黑" pitchFamily="34" charset="-122"/>
                <a:ea typeface="微软雅黑" pitchFamily="34" charset="-122"/>
                <a:cs typeface="思源黑体 CN Normal" panose="020B0400000000000000" pitchFamily="34" charset="-122"/>
                <a:sym typeface="+mn-ea"/>
              </a:rPr>
              <a:t>生态文明建设取得新进展</a:t>
            </a:r>
            <a:endParaRPr lang="zh-CN" altLang="en-US" sz="3600" b="1" dirty="0">
              <a:solidFill>
                <a:schemeClr val="bg1"/>
              </a:solidFill>
              <a:latin typeface="微软雅黑" pitchFamily="34" charset="-122"/>
              <a:ea typeface="微软雅黑" pitchFamily="34" charset="-122"/>
              <a:cs typeface="思源黑体 CN Normal" panose="020B0400000000000000" pitchFamily="34" charset="-122"/>
              <a:sym typeface="+mn-ea"/>
            </a:endParaRPr>
          </a:p>
        </p:txBody>
      </p:sp>
      <p:sp>
        <p:nvSpPr>
          <p:cNvPr id="17" name="矩形 16"/>
          <p:cNvSpPr/>
          <p:nvPr>
            <p:custDataLst>
              <p:tags r:id="rId8"/>
            </p:custDataLst>
          </p:nvPr>
        </p:nvSpPr>
        <p:spPr>
          <a:xfrm>
            <a:off x="318" y="609600"/>
            <a:ext cx="12192000" cy="177800"/>
          </a:xfrm>
          <a:prstGeom prst="rect">
            <a:avLst/>
          </a:prstGeom>
          <a:solidFill>
            <a:srgbClr val="F1C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custDataLst>
              <p:tags r:id="rId9"/>
            </p:custDataLst>
          </p:nvPr>
        </p:nvSpPr>
        <p:spPr>
          <a:xfrm>
            <a:off x="318" y="558800"/>
            <a:ext cx="12192000" cy="177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7"/>
          <p:cNvSpPr txBox="1">
            <a:spLocks noChangeArrowheads="1"/>
          </p:cNvSpPr>
          <p:nvPr>
            <p:custDataLst>
              <p:tags r:id="rId10"/>
            </p:custDataLst>
          </p:nvPr>
        </p:nvSpPr>
        <p:spPr bwMode="auto">
          <a:xfrm>
            <a:off x="3627755" y="349885"/>
            <a:ext cx="5470525" cy="553720"/>
          </a:xfrm>
          <a:prstGeom prst="rect">
            <a:avLst/>
          </a:prstGeom>
          <a:solidFill>
            <a:schemeClr val="bg1"/>
          </a:solidFill>
        </p:spPr>
        <p:txBody>
          <a:bodyPr wrap="square" lIns="0" tIns="0" rIns="0" bIns="0" rtlCol="0">
            <a:spAutoFit/>
            <a:scene3d>
              <a:camera prst="orthographicFront"/>
              <a:lightRig rig="threePt" dir="t"/>
            </a:scene3d>
            <a:sp3d contourW="12700"/>
          </a:bodyPr>
          <a:lstStyle/>
          <a:p>
            <a:pPr lvl="0" algn="ctr">
              <a:buClrTx/>
              <a:buSzTx/>
              <a:buFontTx/>
            </a:pPr>
            <a:r>
              <a:rPr lang="zh-CN" altLang="en-US" sz="3600" b="1" dirty="0">
                <a:latin typeface="微软雅黑" pitchFamily="34" charset="-122"/>
                <a:ea typeface="微软雅黑" pitchFamily="34" charset="-122"/>
                <a:cs typeface="思源黑体 CN Normal" panose="020B0400000000000000" pitchFamily="34" charset="-122"/>
                <a:sym typeface="+mn-ea"/>
              </a:rPr>
              <a:t>二、园区建设信心更足</a:t>
            </a:r>
            <a:endParaRPr lang="zh-CN" altLang="en-US" sz="3600" b="1" dirty="0">
              <a:solidFill>
                <a:schemeClr val="tx1"/>
              </a:solidFill>
              <a:latin typeface="微软雅黑" pitchFamily="34" charset="-122"/>
              <a:ea typeface="微软雅黑" pitchFamily="34" charset="-122"/>
              <a:cs typeface="思源黑体 CN Normal" panose="020B0400000000000000" pitchFamily="34" charset="-122"/>
              <a:sym typeface="+mn-ea"/>
            </a:endParaRPr>
          </a:p>
        </p:txBody>
      </p:sp>
    </p:spTree>
    <p:custDataLst>
      <p:tags r:id="rId1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3" name="组合 262"/>
          <p:cNvGrpSpPr/>
          <p:nvPr/>
        </p:nvGrpSpPr>
        <p:grpSpPr>
          <a:xfrm>
            <a:off x="318" y="3865160"/>
            <a:ext cx="2186112" cy="2554058"/>
            <a:chOff x="3035300" y="3865160"/>
            <a:chExt cx="2186112" cy="2554058"/>
          </a:xfrm>
        </p:grpSpPr>
        <p:sp>
          <p:nvSpPr>
            <p:cNvPr id="23" name="矩形 22"/>
            <p:cNvSpPr/>
            <p:nvPr/>
          </p:nvSpPr>
          <p:spPr>
            <a:xfrm>
              <a:off x="3035300" y="3865160"/>
              <a:ext cx="2186112" cy="2554058"/>
            </a:xfrm>
            <a:prstGeom prst="rect">
              <a:avLst/>
            </a:prstGeom>
            <a:solidFill>
              <a:schemeClr val="bg1"/>
            </a:solidFill>
            <a:ln>
              <a:solidFill>
                <a:srgbClr val="2F7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pic>
          <p:nvPicPr>
            <p:cNvPr id="255" name="图片 254"/>
            <p:cNvPicPr>
              <a:picLocks noChangeAspect="1"/>
            </p:cNvPicPr>
            <p:nvPr/>
          </p:nvPicPr>
          <p:blipFill rotWithShape="1">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l="33546" r="1644"/>
            <a:stretch>
              <a:fillRect/>
            </a:stretch>
          </p:blipFill>
          <p:spPr>
            <a:xfrm>
              <a:off x="3176520" y="4027300"/>
              <a:ext cx="1959700" cy="2301581"/>
            </a:xfrm>
            <a:prstGeom prst="rect">
              <a:avLst/>
            </a:prstGeom>
          </p:spPr>
        </p:pic>
      </p:grpSp>
      <p:grpSp>
        <p:nvGrpSpPr>
          <p:cNvPr id="260" name="组合 259"/>
          <p:cNvGrpSpPr/>
          <p:nvPr/>
        </p:nvGrpSpPr>
        <p:grpSpPr>
          <a:xfrm>
            <a:off x="5477250" y="1182739"/>
            <a:ext cx="6318519" cy="4885413"/>
            <a:chOff x="27197" y="1182739"/>
            <a:chExt cx="6318519" cy="4885413"/>
          </a:xfrm>
        </p:grpSpPr>
        <p:grpSp>
          <p:nvGrpSpPr>
            <p:cNvPr id="10" name="组合 9"/>
            <p:cNvGrpSpPr/>
            <p:nvPr/>
          </p:nvGrpSpPr>
          <p:grpSpPr>
            <a:xfrm>
              <a:off x="389242" y="2316488"/>
              <a:ext cx="5956474" cy="1373450"/>
              <a:chOff x="389242" y="2009150"/>
              <a:chExt cx="5956474" cy="1373450"/>
            </a:xfrm>
          </p:grpSpPr>
          <p:sp>
            <p:nvSpPr>
              <p:cNvPr id="261" name="矩形 260"/>
              <p:cNvSpPr/>
              <p:nvPr/>
            </p:nvSpPr>
            <p:spPr>
              <a:xfrm>
                <a:off x="389242" y="2047655"/>
                <a:ext cx="5956474" cy="1334945"/>
              </a:xfrm>
              <a:prstGeom prst="rect">
                <a:avLst/>
              </a:prstGeom>
              <a:solidFill>
                <a:srgbClr val="FFF8F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grpSp>
            <p:nvGrpSpPr>
              <p:cNvPr id="264" name="组合 263"/>
              <p:cNvGrpSpPr/>
              <p:nvPr/>
            </p:nvGrpSpPr>
            <p:grpSpPr>
              <a:xfrm>
                <a:off x="496435" y="2009150"/>
                <a:ext cx="5599565" cy="922020"/>
                <a:chOff x="697503" y="1796583"/>
                <a:chExt cx="5599565" cy="922020"/>
              </a:xfrm>
            </p:grpSpPr>
            <p:sp>
              <p:nvSpPr>
                <p:cNvPr id="274" name="文本框 273"/>
                <p:cNvSpPr txBox="1"/>
                <p:nvPr/>
              </p:nvSpPr>
              <p:spPr>
                <a:xfrm>
                  <a:off x="869782" y="1796583"/>
                  <a:ext cx="5427286" cy="92202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固投、产值、税收分别完成</a:t>
                  </a:r>
                  <a:r>
                    <a:rPr kumimoji="0" lang="en-US" altLang="zh-CN"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14.91</a:t>
                  </a:r>
                  <a:r>
                    <a:rPr kumimoji="0" lang="zh-CN" altLang="en-US"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亿元、</a:t>
                  </a:r>
                  <a:r>
                    <a:rPr kumimoji="0" lang="en-US" altLang="zh-CN"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30.51</a:t>
                  </a:r>
                  <a:r>
                    <a:rPr kumimoji="0" lang="zh-CN" altLang="en-US"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亿元、</a:t>
                  </a:r>
                  <a:r>
                    <a:rPr kumimoji="0" lang="en-US" altLang="zh-CN"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8843</a:t>
                  </a:r>
                  <a:r>
                    <a:rPr kumimoji="0" lang="zh-CN" altLang="en-US"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万元</a:t>
                  </a:r>
                  <a:r>
                    <a:rPr kumimoji="0" lang="en-US" altLang="zh-CN"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a:t>
                  </a:r>
                  <a:r>
                    <a:rPr kumimoji="0" lang="zh-CN" altLang="en-US"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分别增长</a:t>
                  </a:r>
                  <a:r>
                    <a:rPr kumimoji="0" lang="en-US" altLang="zh-CN"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25%</a:t>
                  </a:r>
                  <a:r>
                    <a:rPr kumimoji="0" lang="zh-CN" altLang="en-US"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a:t>
                  </a:r>
                  <a:r>
                    <a:rPr kumimoji="0" lang="en-US" altLang="zh-CN"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30.89%</a:t>
                  </a:r>
                  <a:r>
                    <a:rPr kumimoji="0" lang="zh-CN" altLang="en-US"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a:t>
                  </a:r>
                  <a:r>
                    <a:rPr kumimoji="0" lang="en-US" altLang="zh-CN"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306%</a:t>
                  </a:r>
                  <a:r>
                    <a:rPr kumimoji="0" lang="zh-CN" altLang="en-US"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a:t>
                  </a:r>
                  <a:endParaRPr kumimoji="0" lang="en-US" altLang="zh-CN" sz="18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endParaRPr>
                </a:p>
              </p:txBody>
            </p:sp>
            <p:sp>
              <p:nvSpPr>
                <p:cNvPr id="275" name="椭圆 274"/>
                <p:cNvSpPr/>
                <p:nvPr/>
              </p:nvSpPr>
              <p:spPr>
                <a:xfrm>
                  <a:off x="697503" y="2018613"/>
                  <a:ext cx="81015" cy="78053"/>
                </a:xfrm>
                <a:prstGeom prst="ellipse">
                  <a:avLst/>
                </a:prstGeom>
                <a:gradFill>
                  <a:gsLst>
                    <a:gs pos="1000">
                      <a:srgbClr val="FC8402"/>
                    </a:gs>
                    <a:gs pos="59000">
                      <a:srgbClr val="F04242"/>
                    </a:gs>
                  </a:gsLst>
                  <a:lin ang="16800000" scaled="0"/>
                </a:gradFill>
                <a:ln>
                  <a:noFill/>
                </a:ln>
                <a:effectLst>
                  <a:innerShdw blurRad="63500" dist="38100" dir="16200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grpSp>
        </p:grpSp>
        <p:grpSp>
          <p:nvGrpSpPr>
            <p:cNvPr id="243" name="组合 242"/>
            <p:cNvGrpSpPr/>
            <p:nvPr/>
          </p:nvGrpSpPr>
          <p:grpSpPr>
            <a:xfrm>
              <a:off x="27197" y="1182739"/>
              <a:ext cx="6318519" cy="899160"/>
              <a:chOff x="27197" y="1176548"/>
              <a:chExt cx="6318519" cy="899160"/>
            </a:xfrm>
          </p:grpSpPr>
          <p:grpSp>
            <p:nvGrpSpPr>
              <p:cNvPr id="18" name="组合 17"/>
              <p:cNvGrpSpPr/>
              <p:nvPr/>
            </p:nvGrpSpPr>
            <p:grpSpPr>
              <a:xfrm>
                <a:off x="894003" y="1337428"/>
                <a:ext cx="5451713" cy="658197"/>
                <a:chOff x="5129368" y="4212615"/>
                <a:chExt cx="4014926" cy="658197"/>
              </a:xfrm>
            </p:grpSpPr>
            <p:sp>
              <p:nvSpPr>
                <p:cNvPr id="20" name="矩形: 圆角 19"/>
                <p:cNvSpPr/>
                <p:nvPr/>
              </p:nvSpPr>
              <p:spPr>
                <a:xfrm>
                  <a:off x="5129368" y="4279812"/>
                  <a:ext cx="4014926" cy="591000"/>
                </a:xfrm>
                <a:prstGeom prst="roundRect">
                  <a:avLst>
                    <a:gd name="adj" fmla="val 23042"/>
                  </a:avLst>
                </a:prstGeom>
                <a:gradFill>
                  <a:gsLst>
                    <a:gs pos="1000">
                      <a:srgbClr val="FC8402"/>
                    </a:gs>
                    <a:gs pos="94000">
                      <a:srgbClr val="F04242"/>
                    </a:gs>
                  </a:gsLst>
                  <a:lin ang="9600000" scaled="0"/>
                </a:gradFill>
                <a:ln>
                  <a:noFill/>
                </a:ln>
                <a:effectLst>
                  <a:innerShdw blurRad="63500" dist="38100" dir="16200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sp>
              <p:nvSpPr>
                <p:cNvPr id="21" name="文本框 102"/>
                <p:cNvSpPr txBox="1"/>
                <p:nvPr/>
              </p:nvSpPr>
              <p:spPr>
                <a:xfrm>
                  <a:off x="5675717" y="4212615"/>
                  <a:ext cx="2936031" cy="64516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reflection blurRad="76200" stA="20000" endPos="85000" dist="76200" dir="5400000" sy="-100000" algn="bl" rotWithShape="0"/>
                      </a:effectLst>
                      <a:uLnTx/>
                      <a:uFillTx/>
                      <a:latin typeface="微软雅黑" pitchFamily="34" charset="-122"/>
                      <a:ea typeface="微软雅黑" pitchFamily="34" charset="-122"/>
                      <a:cs typeface="+mn-cs"/>
                    </a:rPr>
                    <a:t>约亭产业园</a:t>
                  </a:r>
                  <a:endParaRPr kumimoji="0" lang="zh-CN" altLang="en-US" sz="2400" b="1" i="0" u="none" strike="noStrike" kern="1200" cap="none" spc="0" normalizeH="0" baseline="0" noProof="0" dirty="0">
                    <a:ln>
                      <a:noFill/>
                    </a:ln>
                    <a:solidFill>
                      <a:prstClr val="white"/>
                    </a:solidFill>
                    <a:effectLst>
                      <a:reflection blurRad="76200" stA="20000" endPos="85000" dist="76200" dir="5400000" sy="-100000" algn="bl" rotWithShape="0"/>
                    </a:effectLst>
                    <a:uLnTx/>
                    <a:uFillTx/>
                    <a:latin typeface="微软雅黑" pitchFamily="34" charset="-122"/>
                    <a:ea typeface="微软雅黑" pitchFamily="34" charset="-122"/>
                    <a:cs typeface="+mn-cs"/>
                  </a:endParaRPr>
                </a:p>
              </p:txBody>
            </p:sp>
          </p:grpSp>
          <p:sp>
            <p:nvSpPr>
              <p:cNvPr id="6" name="椭圆 5"/>
              <p:cNvSpPr/>
              <p:nvPr/>
            </p:nvSpPr>
            <p:spPr>
              <a:xfrm>
                <a:off x="442258" y="1276486"/>
                <a:ext cx="773708" cy="773706"/>
              </a:xfrm>
              <a:prstGeom prst="ellipse">
                <a:avLst/>
              </a:prstGeom>
              <a:gradFill>
                <a:gsLst>
                  <a:gs pos="1000">
                    <a:srgbClr val="FC8402"/>
                  </a:gs>
                  <a:gs pos="59000">
                    <a:srgbClr val="F04242"/>
                  </a:gs>
                </a:gsLst>
                <a:lin ang="16800000" scaled="0"/>
              </a:gradFill>
              <a:ln>
                <a:noFill/>
              </a:ln>
              <a:effectLst>
                <a:innerShdw blurRad="63500" dist="38100" dir="16200000">
                  <a:schemeClr val="bg1">
                    <a:alpha val="7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sp>
            <p:nvSpPr>
              <p:cNvPr id="30" name="文本框 29"/>
              <p:cNvSpPr txBox="1"/>
              <p:nvPr/>
            </p:nvSpPr>
            <p:spPr>
              <a:xfrm>
                <a:off x="27197" y="1176548"/>
                <a:ext cx="1593783" cy="89916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3500" b="1" i="0" u="none" strike="noStrike" kern="1200" cap="none" spc="0" normalizeH="0" baseline="0" noProof="0" dirty="0">
                    <a:ln>
                      <a:noFill/>
                    </a:ln>
                    <a:solidFill>
                      <a:prstClr val="white"/>
                    </a:solidFill>
                    <a:effectLst>
                      <a:reflection blurRad="76200" stA="20000" endPos="85000" dist="76200" dir="5400000" sy="-100000" algn="bl" rotWithShape="0"/>
                    </a:effectLst>
                    <a:uLnTx/>
                    <a:uFillTx/>
                    <a:latin typeface="Algerian" pitchFamily="82" charset="0"/>
                    <a:ea typeface="微软雅黑" pitchFamily="34" charset="-122"/>
                    <a:cs typeface="+mn-cs"/>
                  </a:rPr>
                  <a:t>03</a:t>
                </a:r>
                <a:endParaRPr kumimoji="0" lang="zh-CN" altLang="en-US" sz="3500" b="1" i="0" u="none" strike="noStrike" kern="1200" cap="none" spc="0" normalizeH="0" baseline="0" noProof="0" dirty="0">
                  <a:ln>
                    <a:noFill/>
                  </a:ln>
                  <a:solidFill>
                    <a:prstClr val="white"/>
                  </a:solidFill>
                  <a:effectLst>
                    <a:reflection blurRad="76200" stA="20000" endPos="85000" dist="76200" dir="5400000" sy="-100000" algn="bl" rotWithShape="0"/>
                  </a:effectLst>
                  <a:uLnTx/>
                  <a:uFillTx/>
                  <a:latin typeface="Algerian" pitchFamily="82" charset="0"/>
                  <a:ea typeface="微软雅黑" pitchFamily="34" charset="-122"/>
                  <a:cs typeface="+mn-cs"/>
                </a:endParaRPr>
              </a:p>
            </p:txBody>
          </p:sp>
        </p:grpSp>
        <p:sp>
          <p:nvSpPr>
            <p:cNvPr id="253" name="文本框 252"/>
            <p:cNvSpPr txBox="1"/>
            <p:nvPr/>
          </p:nvSpPr>
          <p:spPr>
            <a:xfrm>
              <a:off x="543528" y="4407627"/>
              <a:ext cx="5790750" cy="16605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F14A3A"/>
                  </a:solidFill>
                  <a:effectLst/>
                  <a:uLnTx/>
                  <a:uFillTx/>
                  <a:latin typeface="微软雅黑" pitchFamily="34" charset="-122"/>
                  <a:ea typeface="微软雅黑" pitchFamily="34" charset="-122"/>
                  <a:cs typeface="+mn-cs"/>
                </a:rPr>
                <a:t>三个园区</a:t>
              </a:r>
              <a:r>
                <a:rPr kumimoji="0" lang="zh-CN" altLang="en-US" sz="20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以不到全市</a:t>
              </a:r>
              <a:r>
                <a:rPr kumimoji="0" lang="en-US" altLang="zh-CN" sz="20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1%</a:t>
              </a:r>
              <a:r>
                <a:rPr kumimoji="0" lang="zh-CN" altLang="en-US" sz="20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的土地面积，创造了全市近三成投资和近四成税收，投资和税收的增速都超过</a:t>
              </a:r>
              <a:r>
                <a:rPr kumimoji="0" lang="en-US" altLang="zh-CN" sz="20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100%</a:t>
              </a:r>
              <a:r>
                <a:rPr kumimoji="0" lang="zh-CN" altLang="en-US" sz="20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rPr>
                <a:t>。</a:t>
              </a:r>
              <a:endParaRPr kumimoji="0" lang="en-US" altLang="zh-CN" sz="20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endParaRPr>
            </a:p>
          </p:txBody>
        </p:sp>
      </p:grpSp>
      <p:sp>
        <p:nvSpPr>
          <p:cNvPr id="294" name="矩形 293"/>
          <p:cNvSpPr/>
          <p:nvPr/>
        </p:nvSpPr>
        <p:spPr>
          <a:xfrm>
            <a:off x="3783" y="1276486"/>
            <a:ext cx="5217947" cy="2637183"/>
          </a:xfrm>
          <a:prstGeom prst="rect">
            <a:avLst/>
          </a:prstGeom>
          <a:solidFill>
            <a:schemeClr val="bg1"/>
          </a:solidFill>
          <a:ln>
            <a:solidFill>
              <a:srgbClr val="2F7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pic>
        <p:nvPicPr>
          <p:cNvPr id="38" name="图片 37" descr="F:\30-土地超市推介会\00-各片区控规资料\8.东路镇镇区控制性详细规划\文昌市东路镇镇区控制性详细规划\文本和图纸\03图件\02图纸\3-02 镇区总平面图.jpg3-02 镇区总平面图"/>
          <p:cNvPicPr>
            <a:picLocks noChangeAspect="1"/>
          </p:cNvPicPr>
          <p:nvPr>
            <p:custDataLst>
              <p:tags r:id="rId3"/>
            </p:custDataLst>
          </p:nvPr>
        </p:nvPicPr>
        <p:blipFill rotWithShape="1">
          <a:blip r:embed="rId4"/>
          <a:srcRect t="5720" b="3541"/>
          <a:stretch>
            <a:fillRect/>
          </a:stretch>
        </p:blipFill>
        <p:spPr>
          <a:xfrm>
            <a:off x="191354" y="1461896"/>
            <a:ext cx="4872556" cy="2289633"/>
          </a:xfrm>
          <a:prstGeom prst="rect">
            <a:avLst/>
          </a:prstGeom>
          <a:ln w="12700">
            <a:solidFill>
              <a:srgbClr val="2F727D">
                <a:alpha val="50000"/>
              </a:srgbClr>
            </a:solidFill>
          </a:ln>
        </p:spPr>
      </p:pic>
      <p:grpSp>
        <p:nvGrpSpPr>
          <p:cNvPr id="259" name="组合 258"/>
          <p:cNvGrpSpPr/>
          <p:nvPr/>
        </p:nvGrpSpPr>
        <p:grpSpPr>
          <a:xfrm>
            <a:off x="2186430" y="3835666"/>
            <a:ext cx="3509702" cy="2751541"/>
            <a:chOff x="6527800" y="3865158"/>
            <a:chExt cx="3509702" cy="2751541"/>
          </a:xfrm>
        </p:grpSpPr>
        <p:sp>
          <p:nvSpPr>
            <p:cNvPr id="228" name="矩形 227"/>
            <p:cNvSpPr/>
            <p:nvPr/>
          </p:nvSpPr>
          <p:spPr>
            <a:xfrm>
              <a:off x="6527800" y="3865158"/>
              <a:ext cx="3509702" cy="2751541"/>
            </a:xfrm>
            <a:prstGeom prst="rect">
              <a:avLst/>
            </a:prstGeom>
            <a:solidFill>
              <a:schemeClr val="bg1"/>
            </a:solidFill>
            <a:ln>
              <a:solidFill>
                <a:srgbClr val="2F7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pic>
          <p:nvPicPr>
            <p:cNvPr id="258" name="图片 257"/>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l="5945" r="20356"/>
            <a:stretch>
              <a:fillRect/>
            </a:stretch>
          </p:blipFill>
          <p:spPr>
            <a:xfrm>
              <a:off x="6675427" y="4010003"/>
              <a:ext cx="3230601" cy="2459859"/>
            </a:xfrm>
            <a:prstGeom prst="rect">
              <a:avLst/>
            </a:prstGeom>
          </p:spPr>
        </p:pic>
      </p:grpSp>
      <p:sp>
        <p:nvSpPr>
          <p:cNvPr id="12" name="TextBox 7"/>
          <p:cNvSpPr txBox="1">
            <a:spLocks noChangeArrowheads="1"/>
          </p:cNvSpPr>
          <p:nvPr>
            <p:custDataLst>
              <p:tags r:id="rId7"/>
            </p:custDataLst>
          </p:nvPr>
        </p:nvSpPr>
        <p:spPr bwMode="auto">
          <a:xfrm>
            <a:off x="260033" y="210185"/>
            <a:ext cx="7247890" cy="553720"/>
          </a:xfrm>
          <a:prstGeom prst="rect">
            <a:avLst/>
          </a:prstGeom>
          <a:noFill/>
        </p:spPr>
        <p:txBody>
          <a:bodyPr wrap="square" lIns="0" tIns="0" rIns="0" bIns="0" rtlCol="0">
            <a:spAutoFit/>
            <a:scene3d>
              <a:camera prst="orthographicFront"/>
              <a:lightRig rig="threePt" dir="t"/>
            </a:scene3d>
            <a:sp3d contourW="12700"/>
          </a:bodyPr>
          <a:lstStyle/>
          <a:p>
            <a:pPr lvl="0" algn="l">
              <a:buClrTx/>
              <a:buSzTx/>
              <a:buFontTx/>
            </a:pPr>
            <a:r>
              <a:rPr lang="zh-CN" altLang="en-US" sz="3600" b="1" dirty="0">
                <a:solidFill>
                  <a:schemeClr val="bg1"/>
                </a:solidFill>
                <a:latin typeface="微软雅黑" pitchFamily="34" charset="-122"/>
                <a:ea typeface="微软雅黑" pitchFamily="34" charset="-122"/>
                <a:cs typeface="思源黑体 CN Normal" panose="020B0400000000000000" pitchFamily="34" charset="-122"/>
                <a:sym typeface="+mn-ea"/>
              </a:rPr>
              <a:t>生态文明建设取得新进展</a:t>
            </a:r>
            <a:endParaRPr lang="zh-CN" altLang="en-US" sz="3600" b="1" dirty="0">
              <a:solidFill>
                <a:schemeClr val="bg1"/>
              </a:solidFill>
              <a:latin typeface="微软雅黑" pitchFamily="34" charset="-122"/>
              <a:ea typeface="微软雅黑" pitchFamily="34" charset="-122"/>
              <a:cs typeface="思源黑体 CN Normal" panose="020B0400000000000000" pitchFamily="34" charset="-122"/>
              <a:sym typeface="+mn-ea"/>
            </a:endParaRPr>
          </a:p>
        </p:txBody>
      </p:sp>
      <p:sp>
        <p:nvSpPr>
          <p:cNvPr id="17" name="矩形 16"/>
          <p:cNvSpPr/>
          <p:nvPr>
            <p:custDataLst>
              <p:tags r:id="rId8"/>
            </p:custDataLst>
          </p:nvPr>
        </p:nvSpPr>
        <p:spPr>
          <a:xfrm>
            <a:off x="318" y="609600"/>
            <a:ext cx="12192000" cy="177800"/>
          </a:xfrm>
          <a:prstGeom prst="rect">
            <a:avLst/>
          </a:prstGeom>
          <a:solidFill>
            <a:srgbClr val="F1C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custDataLst>
              <p:tags r:id="rId9"/>
            </p:custDataLst>
          </p:nvPr>
        </p:nvSpPr>
        <p:spPr>
          <a:xfrm>
            <a:off x="318" y="558800"/>
            <a:ext cx="12192000" cy="177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7"/>
          <p:cNvSpPr txBox="1">
            <a:spLocks noChangeArrowheads="1"/>
          </p:cNvSpPr>
          <p:nvPr>
            <p:custDataLst>
              <p:tags r:id="rId10"/>
            </p:custDataLst>
          </p:nvPr>
        </p:nvSpPr>
        <p:spPr bwMode="auto">
          <a:xfrm>
            <a:off x="3627755" y="349885"/>
            <a:ext cx="5470525" cy="553720"/>
          </a:xfrm>
          <a:prstGeom prst="rect">
            <a:avLst/>
          </a:prstGeom>
          <a:solidFill>
            <a:schemeClr val="bg1"/>
          </a:solidFill>
        </p:spPr>
        <p:txBody>
          <a:bodyPr wrap="square" lIns="0" tIns="0" rIns="0" bIns="0" rtlCol="0">
            <a:spAutoFit/>
            <a:scene3d>
              <a:camera prst="orthographicFront"/>
              <a:lightRig rig="threePt" dir="t"/>
            </a:scene3d>
            <a:sp3d contourW="12700"/>
          </a:bodyPr>
          <a:lstStyle/>
          <a:p>
            <a:pPr lvl="0" algn="ctr">
              <a:buClrTx/>
              <a:buSzTx/>
              <a:buFontTx/>
            </a:pPr>
            <a:r>
              <a:rPr lang="zh-CN" altLang="en-US" sz="3600" b="1" dirty="0">
                <a:latin typeface="微软雅黑" pitchFamily="34" charset="-122"/>
                <a:ea typeface="微软雅黑" pitchFamily="34" charset="-122"/>
                <a:cs typeface="思源黑体 CN Normal" panose="020B0400000000000000" pitchFamily="34" charset="-122"/>
                <a:sym typeface="+mn-ea"/>
              </a:rPr>
              <a:t>二、园区建设信心更足</a:t>
            </a:r>
            <a:endParaRPr lang="zh-CN" altLang="en-US" sz="3600" b="1" dirty="0">
              <a:solidFill>
                <a:schemeClr val="tx1"/>
              </a:solidFill>
              <a:latin typeface="微软雅黑" pitchFamily="34" charset="-122"/>
              <a:ea typeface="微软雅黑" pitchFamily="34" charset="-122"/>
              <a:cs typeface="思源黑体 CN Normal" panose="020B0400000000000000" pitchFamily="34" charset="-122"/>
              <a:sym typeface="+mn-ea"/>
            </a:endParaRPr>
          </a:p>
        </p:txBody>
      </p:sp>
    </p:spTree>
    <p:custDataLst>
      <p:tags r:id="rId1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437559" y="1622172"/>
            <a:ext cx="1228163" cy="1227966"/>
            <a:chOff x="1362636" y="1272987"/>
            <a:chExt cx="878541" cy="878400"/>
          </a:xfrm>
        </p:grpSpPr>
        <p:sp>
          <p:nvSpPr>
            <p:cNvPr id="7" name="矩形: 圆角 6"/>
            <p:cNvSpPr/>
            <p:nvPr/>
          </p:nvSpPr>
          <p:spPr>
            <a:xfrm>
              <a:off x="1362636" y="1272987"/>
              <a:ext cx="878541" cy="878400"/>
            </a:xfrm>
            <a:prstGeom prst="roundRect">
              <a:avLst/>
            </a:prstGeom>
            <a:solidFill>
              <a:srgbClr val="C30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l="7383" t="44247" r="81895" b="44860"/>
            <a:stretch>
              <a:fillRect/>
            </a:stretch>
          </p:blipFill>
          <p:spPr>
            <a:xfrm>
              <a:off x="1447800" y="1393940"/>
              <a:ext cx="708212" cy="636494"/>
            </a:xfrm>
            <a:prstGeom prst="rect">
              <a:avLst/>
            </a:prstGeom>
          </p:spPr>
        </p:pic>
      </p:grpSp>
      <p:sp>
        <p:nvSpPr>
          <p:cNvPr id="10" name="TextBox 11"/>
          <p:cNvSpPr txBox="1"/>
          <p:nvPr/>
        </p:nvSpPr>
        <p:spPr>
          <a:xfrm flipH="1">
            <a:off x="1260728" y="2948997"/>
            <a:ext cx="5183857" cy="3077845"/>
          </a:xfrm>
          <a:prstGeom prst="rect">
            <a:avLst/>
          </a:prstGeom>
          <a:noFill/>
        </p:spPr>
        <p:txBody>
          <a:bodyPr wrap="square" lIns="0" tIns="0" rIns="0" bIns="0" rtlCol="0">
            <a:spAutoFit/>
            <a:scene3d>
              <a:camera prst="orthographicFront"/>
              <a:lightRig rig="threePt" dir="t"/>
            </a:scene3d>
            <a:sp3d contourW="12700"/>
          </a:bodyPr>
          <a:lstStyle/>
          <a:p>
            <a:pPr>
              <a:lnSpc>
                <a:spcPct val="250000"/>
              </a:lnSpc>
            </a:pPr>
            <a:r>
              <a:rPr lang="zh-CN" altLang="zh-CN" sz="2000" b="1" dirty="0">
                <a:latin typeface="微软雅黑" pitchFamily="34" charset="-122"/>
                <a:ea typeface="微软雅黑" pitchFamily="34" charset="-122"/>
                <a:sym typeface="+mn-ea"/>
              </a:rPr>
              <a:t>海南卫星数据与应用研究中心</a:t>
            </a:r>
            <a:endParaRPr lang="zh-CN" altLang="zh-CN" sz="2000" b="1" dirty="0">
              <a:latin typeface="微软雅黑" pitchFamily="34" charset="-122"/>
              <a:ea typeface="微软雅黑" pitchFamily="34" charset="-122"/>
              <a:sym typeface="+mn-ea"/>
            </a:endParaRPr>
          </a:p>
          <a:p>
            <a:pPr>
              <a:lnSpc>
                <a:spcPct val="250000"/>
              </a:lnSpc>
            </a:pPr>
            <a:r>
              <a:rPr lang="zh-CN" altLang="zh-CN" sz="2000" b="1" dirty="0">
                <a:latin typeface="微软雅黑" pitchFamily="34" charset="-122"/>
                <a:ea typeface="微软雅黑" pitchFamily="34" charset="-122"/>
                <a:sym typeface="+mn-ea"/>
              </a:rPr>
              <a:t>海南省航天技术创新中心</a:t>
            </a:r>
            <a:endParaRPr lang="zh-CN" altLang="zh-CN" sz="2000" b="1" dirty="0">
              <a:latin typeface="微软雅黑" pitchFamily="34" charset="-122"/>
              <a:ea typeface="微软雅黑" pitchFamily="34" charset="-122"/>
              <a:sym typeface="+mn-ea"/>
            </a:endParaRPr>
          </a:p>
          <a:p>
            <a:pPr>
              <a:lnSpc>
                <a:spcPct val="250000"/>
              </a:lnSpc>
            </a:pPr>
            <a:r>
              <a:rPr lang="zh-CN" altLang="zh-CN" sz="2000" b="1" dirty="0">
                <a:latin typeface="微软雅黑" pitchFamily="34" charset="-122"/>
                <a:ea typeface="微软雅黑" pitchFamily="34" charset="-122"/>
                <a:sym typeface="+mn-ea"/>
              </a:rPr>
              <a:t>西北工业大学文昌卫星与大数据技术研究中心</a:t>
            </a:r>
            <a:endParaRPr lang="en-US" altLang="zh-CN" sz="2000" b="1" dirty="0">
              <a:latin typeface="微软雅黑" pitchFamily="34" charset="-122"/>
              <a:ea typeface="微软雅黑" pitchFamily="34" charset="-122"/>
            </a:endParaRPr>
          </a:p>
          <a:p>
            <a:pPr>
              <a:lnSpc>
                <a:spcPct val="250000"/>
              </a:lnSpc>
            </a:pPr>
            <a:r>
              <a:rPr lang="zh-CN" altLang="zh-CN" sz="2000" b="1" dirty="0">
                <a:latin typeface="微软雅黑" pitchFamily="34" charset="-122"/>
                <a:ea typeface="微软雅黑" pitchFamily="34" charset="-122"/>
              </a:rPr>
              <a:t>海南文昌（渔业）创新研究中心</a:t>
            </a:r>
            <a:endParaRPr lang="zh-CN" altLang="zh-CN" sz="2000" b="1" dirty="0">
              <a:solidFill>
                <a:schemeClr val="tx1">
                  <a:lumMod val="75000"/>
                  <a:lumOff val="25000"/>
                </a:schemeClr>
              </a:solidFill>
              <a:latin typeface="微软雅黑" pitchFamily="34" charset="-122"/>
              <a:ea typeface="微软雅黑" pitchFamily="34" charset="-122"/>
              <a:cs typeface="思源黑体 CN Normal" panose="020B0400000000000000" pitchFamily="34" charset="-122"/>
            </a:endParaRPr>
          </a:p>
        </p:txBody>
      </p:sp>
      <p:sp>
        <p:nvSpPr>
          <p:cNvPr id="12" name="TextBox 11"/>
          <p:cNvSpPr txBox="1"/>
          <p:nvPr/>
        </p:nvSpPr>
        <p:spPr>
          <a:xfrm flipH="1">
            <a:off x="1297421" y="1959156"/>
            <a:ext cx="1918451" cy="492125"/>
          </a:xfrm>
          <a:prstGeom prst="rect">
            <a:avLst/>
          </a:prstGeom>
          <a:noFill/>
        </p:spPr>
        <p:txBody>
          <a:bodyPr wrap="square" lIns="0" tIns="0" rIns="0" bIns="0" rtlCol="0">
            <a:spAutoFit/>
            <a:scene3d>
              <a:camera prst="orthographicFront"/>
              <a:lightRig rig="threePt" dir="t"/>
            </a:scene3d>
            <a:sp3d contourW="12700"/>
          </a:bodyPr>
          <a:lstStyle/>
          <a:p>
            <a:pPr algn="ctr"/>
            <a:r>
              <a:rPr lang="zh-CN" altLang="en-US" sz="3200" b="1" dirty="0">
                <a:solidFill>
                  <a:schemeClr val="tx1">
                    <a:lumMod val="75000"/>
                    <a:lumOff val="25000"/>
                  </a:schemeClr>
                </a:solidFill>
                <a:latin typeface="微软雅黑" pitchFamily="34" charset="-122"/>
                <a:ea typeface="微软雅黑" pitchFamily="34" charset="-122"/>
                <a:cs typeface="思源黑体 CN Normal" panose="020B0400000000000000" pitchFamily="34" charset="-122"/>
              </a:rPr>
              <a:t>成立</a:t>
            </a:r>
            <a:endParaRPr lang="zh-CN" altLang="en-US" sz="3200" b="1" dirty="0">
              <a:solidFill>
                <a:schemeClr val="tx1">
                  <a:lumMod val="75000"/>
                  <a:lumOff val="25000"/>
                </a:schemeClr>
              </a:solidFill>
              <a:latin typeface="微软雅黑" pitchFamily="34" charset="-122"/>
              <a:ea typeface="微软雅黑" pitchFamily="34" charset="-122"/>
              <a:cs typeface="思源黑体 CN Normal" panose="020B0400000000000000" pitchFamily="34" charset="-122"/>
            </a:endParaRPr>
          </a:p>
        </p:txBody>
      </p:sp>
      <p:cxnSp>
        <p:nvCxnSpPr>
          <p:cNvPr id="16" name="直接连接符 15"/>
          <p:cNvCxnSpPr/>
          <p:nvPr/>
        </p:nvCxnSpPr>
        <p:spPr>
          <a:xfrm>
            <a:off x="1051640" y="2850138"/>
            <a:ext cx="0" cy="3306495"/>
          </a:xfrm>
          <a:prstGeom prst="line">
            <a:avLst/>
          </a:prstGeom>
          <a:ln w="28575">
            <a:solidFill>
              <a:srgbClr val="C30010"/>
            </a:solidFill>
          </a:ln>
        </p:spPr>
        <p:style>
          <a:lnRef idx="1">
            <a:schemeClr val="accent1"/>
          </a:lnRef>
          <a:fillRef idx="0">
            <a:schemeClr val="accent1"/>
          </a:fillRef>
          <a:effectRef idx="0">
            <a:schemeClr val="accent1"/>
          </a:effectRef>
          <a:fontRef idx="minor">
            <a:schemeClr val="tx1"/>
          </a:fontRef>
        </p:style>
      </p:cxnSp>
      <p:sp>
        <p:nvSpPr>
          <p:cNvPr id="17" name="椭圆 16"/>
          <p:cNvSpPr/>
          <p:nvPr/>
        </p:nvSpPr>
        <p:spPr>
          <a:xfrm>
            <a:off x="977000" y="3398044"/>
            <a:ext cx="149278" cy="149278"/>
          </a:xfrm>
          <a:prstGeom prst="ellipse">
            <a:avLst/>
          </a:prstGeom>
          <a:solidFill>
            <a:srgbClr val="C30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977000" y="4168489"/>
            <a:ext cx="149278" cy="149278"/>
          </a:xfrm>
          <a:prstGeom prst="ellipse">
            <a:avLst/>
          </a:prstGeom>
          <a:solidFill>
            <a:srgbClr val="C30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977000" y="4921445"/>
            <a:ext cx="149278" cy="149278"/>
          </a:xfrm>
          <a:prstGeom prst="ellipse">
            <a:avLst/>
          </a:prstGeom>
          <a:solidFill>
            <a:srgbClr val="C30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977000" y="5674401"/>
            <a:ext cx="149278" cy="149278"/>
          </a:xfrm>
          <a:prstGeom prst="ellipse">
            <a:avLst/>
          </a:prstGeom>
          <a:solidFill>
            <a:srgbClr val="C30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1"/>
          <p:cNvSpPr txBox="1"/>
          <p:nvPr/>
        </p:nvSpPr>
        <p:spPr>
          <a:xfrm flipH="1">
            <a:off x="7329921" y="1959156"/>
            <a:ext cx="1918451" cy="492125"/>
          </a:xfrm>
          <a:prstGeom prst="rect">
            <a:avLst/>
          </a:prstGeom>
          <a:noFill/>
        </p:spPr>
        <p:txBody>
          <a:bodyPr wrap="square" lIns="0" tIns="0" rIns="0" bIns="0" rtlCol="0">
            <a:spAutoFit/>
            <a:scene3d>
              <a:camera prst="orthographicFront"/>
              <a:lightRig rig="threePt" dir="t"/>
            </a:scene3d>
            <a:sp3d contourW="12700"/>
          </a:bodyPr>
          <a:lstStyle/>
          <a:p>
            <a:pPr algn="ctr"/>
            <a:r>
              <a:rPr lang="zh-CN" altLang="en-US" sz="3200" b="1" dirty="0">
                <a:solidFill>
                  <a:schemeClr val="tx1">
                    <a:lumMod val="75000"/>
                    <a:lumOff val="25000"/>
                  </a:schemeClr>
                </a:solidFill>
                <a:latin typeface="微软雅黑" pitchFamily="34" charset="-122"/>
                <a:ea typeface="微软雅黑" pitchFamily="34" charset="-122"/>
                <a:cs typeface="思源黑体 CN Normal" panose="020B0400000000000000" pitchFamily="34" charset="-122"/>
              </a:rPr>
              <a:t>验收</a:t>
            </a:r>
            <a:endParaRPr lang="zh-CN" altLang="en-US" sz="3200" b="1" dirty="0">
              <a:solidFill>
                <a:schemeClr val="tx1">
                  <a:lumMod val="75000"/>
                  <a:lumOff val="25000"/>
                </a:schemeClr>
              </a:solidFill>
              <a:latin typeface="微软雅黑" pitchFamily="34" charset="-122"/>
              <a:ea typeface="微软雅黑" pitchFamily="34" charset="-122"/>
              <a:cs typeface="思源黑体 CN Normal" panose="020B0400000000000000" pitchFamily="34" charset="-122"/>
            </a:endParaRPr>
          </a:p>
        </p:txBody>
      </p:sp>
      <p:sp>
        <p:nvSpPr>
          <p:cNvPr id="22" name="TextBox 11"/>
          <p:cNvSpPr txBox="1"/>
          <p:nvPr/>
        </p:nvSpPr>
        <p:spPr>
          <a:xfrm flipH="1">
            <a:off x="8838565" y="2341245"/>
            <a:ext cx="2810510" cy="923290"/>
          </a:xfrm>
          <a:prstGeom prst="rect">
            <a:avLst/>
          </a:prstGeom>
          <a:noFill/>
        </p:spPr>
        <p:txBody>
          <a:bodyPr wrap="square" lIns="0" tIns="0" rIns="0" bIns="0" rtlCol="0">
            <a:spAutoFit/>
            <a:scene3d>
              <a:camera prst="orthographicFront"/>
              <a:lightRig rig="threePt" dir="t"/>
            </a:scene3d>
            <a:sp3d contourW="12700"/>
          </a:bodyPr>
          <a:lstStyle/>
          <a:p>
            <a:pPr indent="0" fontAlgn="auto">
              <a:lnSpc>
                <a:spcPct val="150000"/>
              </a:lnSpc>
            </a:pPr>
            <a:r>
              <a:rPr lang="zh-CN" altLang="zh-CN" sz="2000" b="1" dirty="0">
                <a:latin typeface="微软雅黑" pitchFamily="34" charset="-122"/>
                <a:ea typeface="微软雅黑" pitchFamily="34" charset="-122"/>
              </a:rPr>
              <a:t>冯家湾现代化渔业产业园首批</a:t>
            </a:r>
            <a:r>
              <a:rPr lang="en-US" altLang="zh-CN" sz="2000" b="1" dirty="0">
                <a:latin typeface="微软雅黑" pitchFamily="34" charset="-122"/>
                <a:ea typeface="微软雅黑" pitchFamily="34" charset="-122"/>
              </a:rPr>
              <a:t>3</a:t>
            </a:r>
            <a:r>
              <a:rPr lang="zh-CN" altLang="zh-CN" sz="2000" b="1" dirty="0">
                <a:latin typeface="微软雅黑" pitchFamily="34" charset="-122"/>
                <a:ea typeface="微软雅黑" pitchFamily="34" charset="-122"/>
              </a:rPr>
              <a:t>个科研技术成果</a:t>
            </a:r>
            <a:endParaRPr lang="zh-CN" altLang="zh-CN" sz="2000" b="1" dirty="0">
              <a:latin typeface="微软雅黑" pitchFamily="34" charset="-122"/>
              <a:ea typeface="微软雅黑" pitchFamily="34" charset="-122"/>
            </a:endParaRPr>
          </a:p>
        </p:txBody>
      </p:sp>
      <p:sp>
        <p:nvSpPr>
          <p:cNvPr id="4" name="TextBox 11"/>
          <p:cNvSpPr txBox="1"/>
          <p:nvPr/>
        </p:nvSpPr>
        <p:spPr>
          <a:xfrm flipH="1">
            <a:off x="7317221" y="4571640"/>
            <a:ext cx="1918451" cy="492125"/>
          </a:xfrm>
          <a:prstGeom prst="rect">
            <a:avLst/>
          </a:prstGeom>
          <a:noFill/>
        </p:spPr>
        <p:txBody>
          <a:bodyPr wrap="square" lIns="0" tIns="0" rIns="0" bIns="0" rtlCol="0">
            <a:spAutoFit/>
            <a:scene3d>
              <a:camera prst="orthographicFront"/>
              <a:lightRig rig="threePt" dir="t"/>
            </a:scene3d>
            <a:sp3d contourW="12700"/>
          </a:bodyPr>
          <a:lstStyle/>
          <a:p>
            <a:pPr algn="ctr"/>
            <a:r>
              <a:rPr lang="zh-CN" altLang="en-US" sz="3200" b="1" dirty="0">
                <a:solidFill>
                  <a:schemeClr val="tx1">
                    <a:lumMod val="75000"/>
                    <a:lumOff val="25000"/>
                  </a:schemeClr>
                </a:solidFill>
                <a:latin typeface="微软雅黑" pitchFamily="34" charset="-122"/>
                <a:ea typeface="微软雅黑" pitchFamily="34" charset="-122"/>
                <a:cs typeface="思源黑体 CN Normal" panose="020B0400000000000000" pitchFamily="34" charset="-122"/>
              </a:rPr>
              <a:t>审定</a:t>
            </a:r>
            <a:endParaRPr lang="zh-CN" altLang="en-US" sz="3200" b="1" dirty="0">
              <a:solidFill>
                <a:schemeClr val="tx1">
                  <a:lumMod val="75000"/>
                  <a:lumOff val="25000"/>
                </a:schemeClr>
              </a:solidFill>
              <a:latin typeface="微软雅黑" pitchFamily="34" charset="-122"/>
              <a:ea typeface="微软雅黑" pitchFamily="34" charset="-122"/>
              <a:cs typeface="思源黑体 CN Normal" panose="020B0400000000000000" pitchFamily="34" charset="-122"/>
            </a:endParaRPr>
          </a:p>
        </p:txBody>
      </p:sp>
      <p:sp>
        <p:nvSpPr>
          <p:cNvPr id="13" name="TextBox 11"/>
          <p:cNvSpPr txBox="1"/>
          <p:nvPr/>
        </p:nvSpPr>
        <p:spPr>
          <a:xfrm flipH="1">
            <a:off x="8940159" y="4344887"/>
            <a:ext cx="2708648" cy="1384935"/>
          </a:xfrm>
          <a:prstGeom prst="rect">
            <a:avLst/>
          </a:prstGeom>
          <a:noFill/>
        </p:spPr>
        <p:txBody>
          <a:bodyPr wrap="square" lIns="0" tIns="0" rIns="0" bIns="0" rtlCol="0">
            <a:spAutoFit/>
            <a:scene3d>
              <a:camera prst="orthographicFront"/>
              <a:lightRig rig="threePt" dir="t"/>
            </a:scene3d>
            <a:sp3d contourW="12700"/>
          </a:bodyPr>
          <a:lstStyle>
            <a:defPPr>
              <a:defRPr lang="zh-CN"/>
            </a:defPPr>
            <a:lvl1pPr>
              <a:lnSpc>
                <a:spcPct val="200000"/>
              </a:lnSpc>
              <a:defRPr b="1">
                <a:latin typeface="微软雅黑" pitchFamily="34" charset="-122"/>
                <a:ea typeface="微软雅黑" pitchFamily="34" charset="-122"/>
              </a:defRPr>
            </a:lvl1pPr>
          </a:lstStyle>
          <a:p>
            <a:pPr indent="0" fontAlgn="auto">
              <a:lnSpc>
                <a:spcPct val="150000"/>
              </a:lnSpc>
            </a:pPr>
            <a:r>
              <a:rPr lang="zh-CN" altLang="zh-CN" sz="2000" dirty="0"/>
              <a:t>凡纳滨对虾“渤海</a:t>
            </a:r>
            <a:r>
              <a:rPr lang="en-US" altLang="zh-CN" sz="2000" dirty="0"/>
              <a:t>1</a:t>
            </a:r>
            <a:r>
              <a:rPr lang="zh-CN" altLang="zh-CN" sz="2000" dirty="0"/>
              <a:t>号”和金鲳“晨海</a:t>
            </a:r>
            <a:r>
              <a:rPr lang="en-US" altLang="zh-CN" sz="2000" dirty="0"/>
              <a:t>1</a:t>
            </a:r>
            <a:r>
              <a:rPr lang="zh-CN" altLang="zh-CN" sz="2000" dirty="0"/>
              <a:t>号”获农业农村部新品种审定</a:t>
            </a:r>
            <a:endParaRPr lang="zh-CN" altLang="zh-CN" sz="2000" dirty="0"/>
          </a:p>
        </p:txBody>
      </p:sp>
      <p:sp>
        <p:nvSpPr>
          <p:cNvPr id="21" name="矩形: 圆角 6"/>
          <p:cNvSpPr/>
          <p:nvPr/>
        </p:nvSpPr>
        <p:spPr>
          <a:xfrm>
            <a:off x="6546259" y="1622172"/>
            <a:ext cx="1228163" cy="1227966"/>
          </a:xfrm>
          <a:prstGeom prst="roundRect">
            <a:avLst/>
          </a:prstGeom>
          <a:solidFill>
            <a:srgbClr val="C30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矩形: 圆角 23"/>
          <p:cNvSpPr/>
          <p:nvPr/>
        </p:nvSpPr>
        <p:spPr>
          <a:xfrm>
            <a:off x="6546259" y="4234656"/>
            <a:ext cx="1228163" cy="1227966"/>
          </a:xfrm>
          <a:prstGeom prst="roundRect">
            <a:avLst/>
          </a:prstGeom>
          <a:solidFill>
            <a:srgbClr val="C30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7" name="图片 36"/>
          <p:cNvPicPr>
            <a:picLocks noChangeAspect="1"/>
          </p:cNvPicPr>
          <p:nvPr/>
        </p:nvPicPr>
        <p:blipFill rotWithShape="1">
          <a:blip r:embed="rId2" cstate="print">
            <a:extLst>
              <a:ext uri="{28A0092B-C50C-407E-A947-70E740481C1C}">
                <a14:useLocalDpi xmlns:a14="http://schemas.microsoft.com/office/drawing/2010/main" val="0"/>
              </a:ext>
            </a:extLst>
          </a:blip>
          <a:srcRect l="36878" t="32607" r="38493" b="33201"/>
          <a:stretch>
            <a:fillRect/>
          </a:stretch>
        </p:blipFill>
        <p:spPr>
          <a:xfrm>
            <a:off x="6605381" y="1749079"/>
            <a:ext cx="1120071" cy="1036659"/>
          </a:xfrm>
          <a:prstGeom prst="rect">
            <a:avLst/>
          </a:prstGeom>
        </p:spPr>
      </p:pic>
      <p:pic>
        <p:nvPicPr>
          <p:cNvPr id="39" name="图片 38"/>
          <p:cNvPicPr>
            <a:picLocks noChangeAspect="1"/>
          </p:cNvPicPr>
          <p:nvPr/>
        </p:nvPicPr>
        <p:blipFill rotWithShape="1">
          <a:blip r:embed="rId3" cstate="print">
            <a:extLst>
              <a:ext uri="{28A0092B-C50C-407E-A947-70E740481C1C}">
                <a14:useLocalDpi xmlns:a14="http://schemas.microsoft.com/office/drawing/2010/main" val="0"/>
              </a:ext>
            </a:extLst>
          </a:blip>
          <a:srcRect l="40642" t="36645" r="39644" b="35578"/>
          <a:stretch>
            <a:fillRect/>
          </a:stretch>
        </p:blipFill>
        <p:spPr>
          <a:xfrm>
            <a:off x="6666812" y="4344964"/>
            <a:ext cx="1117248" cy="1049464"/>
          </a:xfrm>
          <a:prstGeom prst="rect">
            <a:avLst/>
          </a:prstGeom>
        </p:spPr>
      </p:pic>
      <p:cxnSp>
        <p:nvCxnSpPr>
          <p:cNvPr id="53" name="连接符: 肘形 52"/>
          <p:cNvCxnSpPr>
            <a:stCxn id="21" idx="2"/>
          </p:cNvCxnSpPr>
          <p:nvPr/>
        </p:nvCxnSpPr>
        <p:spPr>
          <a:xfrm rot="5400000" flipV="1">
            <a:off x="9105265" y="905510"/>
            <a:ext cx="500380" cy="4390390"/>
          </a:xfrm>
          <a:prstGeom prst="bentConnector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56" name="连接符: 肘形 55"/>
          <p:cNvCxnSpPr>
            <a:stCxn id="24" idx="2"/>
          </p:cNvCxnSpPr>
          <p:nvPr/>
        </p:nvCxnSpPr>
        <p:spPr>
          <a:xfrm rot="5400000" flipV="1">
            <a:off x="9183370" y="3439160"/>
            <a:ext cx="432435" cy="4478655"/>
          </a:xfrm>
          <a:prstGeom prst="bentConnector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sp>
        <p:nvSpPr>
          <p:cNvPr id="15" name="TextBox 7"/>
          <p:cNvSpPr txBox="1">
            <a:spLocks noChangeArrowheads="1"/>
          </p:cNvSpPr>
          <p:nvPr>
            <p:custDataLst>
              <p:tags r:id="rId4"/>
            </p:custDataLst>
          </p:nvPr>
        </p:nvSpPr>
        <p:spPr bwMode="auto">
          <a:xfrm>
            <a:off x="260033" y="210185"/>
            <a:ext cx="7247890" cy="553720"/>
          </a:xfrm>
          <a:prstGeom prst="rect">
            <a:avLst/>
          </a:prstGeom>
          <a:noFill/>
        </p:spPr>
        <p:txBody>
          <a:bodyPr wrap="square" lIns="0" tIns="0" rIns="0" bIns="0" rtlCol="0">
            <a:spAutoFit/>
            <a:scene3d>
              <a:camera prst="orthographicFront"/>
              <a:lightRig rig="threePt" dir="t"/>
            </a:scene3d>
            <a:sp3d contourW="12700"/>
          </a:bodyPr>
          <a:lstStyle/>
          <a:p>
            <a:pPr lvl="0" algn="l">
              <a:buClrTx/>
              <a:buSzTx/>
              <a:buFontTx/>
            </a:pPr>
            <a:r>
              <a:rPr lang="zh-CN" altLang="en-US" sz="3600" b="1" dirty="0">
                <a:solidFill>
                  <a:schemeClr val="bg1"/>
                </a:solidFill>
                <a:latin typeface="微软雅黑" pitchFamily="34" charset="-122"/>
                <a:ea typeface="微软雅黑" pitchFamily="34" charset="-122"/>
                <a:cs typeface="思源黑体 CN Normal" panose="020B0400000000000000" pitchFamily="34" charset="-122"/>
                <a:sym typeface="+mn-ea"/>
              </a:rPr>
              <a:t>生态文明建设取得新进展</a:t>
            </a:r>
            <a:endParaRPr lang="zh-CN" altLang="en-US" sz="3600" b="1" dirty="0">
              <a:solidFill>
                <a:schemeClr val="bg1"/>
              </a:solidFill>
              <a:latin typeface="微软雅黑" pitchFamily="34" charset="-122"/>
              <a:ea typeface="微软雅黑" pitchFamily="34" charset="-122"/>
              <a:cs typeface="思源黑体 CN Normal" panose="020B0400000000000000" pitchFamily="34" charset="-122"/>
              <a:sym typeface="+mn-ea"/>
            </a:endParaRPr>
          </a:p>
        </p:txBody>
      </p:sp>
      <p:sp>
        <p:nvSpPr>
          <p:cNvPr id="23" name="矩形 22"/>
          <p:cNvSpPr/>
          <p:nvPr>
            <p:custDataLst>
              <p:tags r:id="rId5"/>
            </p:custDataLst>
          </p:nvPr>
        </p:nvSpPr>
        <p:spPr>
          <a:xfrm>
            <a:off x="318" y="609600"/>
            <a:ext cx="12192000" cy="177800"/>
          </a:xfrm>
          <a:prstGeom prst="rect">
            <a:avLst/>
          </a:prstGeom>
          <a:solidFill>
            <a:srgbClr val="F1C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custDataLst>
              <p:tags r:id="rId6"/>
            </p:custDataLst>
          </p:nvPr>
        </p:nvSpPr>
        <p:spPr>
          <a:xfrm>
            <a:off x="318" y="558800"/>
            <a:ext cx="12192000" cy="177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7"/>
          <p:cNvSpPr txBox="1">
            <a:spLocks noChangeArrowheads="1"/>
          </p:cNvSpPr>
          <p:nvPr>
            <p:custDataLst>
              <p:tags r:id="rId7"/>
            </p:custDataLst>
          </p:nvPr>
        </p:nvSpPr>
        <p:spPr bwMode="auto">
          <a:xfrm>
            <a:off x="3627755" y="349885"/>
            <a:ext cx="5470525" cy="553720"/>
          </a:xfrm>
          <a:prstGeom prst="rect">
            <a:avLst/>
          </a:prstGeom>
          <a:solidFill>
            <a:schemeClr val="bg1"/>
          </a:solidFill>
        </p:spPr>
        <p:txBody>
          <a:bodyPr wrap="square" lIns="0" tIns="0" rIns="0" bIns="0" rtlCol="0">
            <a:spAutoFit/>
            <a:scene3d>
              <a:camera prst="orthographicFront"/>
              <a:lightRig rig="threePt" dir="t"/>
            </a:scene3d>
            <a:sp3d contourW="12700"/>
          </a:bodyPr>
          <a:lstStyle/>
          <a:p>
            <a:pPr lvl="0" algn="ctr">
              <a:buClrTx/>
              <a:buSzTx/>
              <a:buFontTx/>
            </a:pPr>
            <a:r>
              <a:rPr lang="zh-CN" altLang="en-US" sz="3600" b="1" dirty="0">
                <a:latin typeface="微软雅黑" pitchFamily="34" charset="-122"/>
                <a:ea typeface="微软雅黑" pitchFamily="34" charset="-122"/>
                <a:cs typeface="思源黑体 CN Normal" panose="020B0400000000000000" pitchFamily="34" charset="-122"/>
                <a:sym typeface="+mn-ea"/>
              </a:rPr>
              <a:t>三、科技创新脚步更实</a:t>
            </a:r>
            <a:endParaRPr lang="zh-CN" altLang="en-US" sz="3600" b="1" dirty="0">
              <a:solidFill>
                <a:schemeClr val="tx1"/>
              </a:solidFill>
              <a:latin typeface="微软雅黑" pitchFamily="34" charset="-122"/>
              <a:ea typeface="微软雅黑" pitchFamily="34" charset="-122"/>
              <a:cs typeface="思源黑体 CN Normal" panose="020B0400000000000000" pitchFamily="34" charset="-122"/>
              <a:sym typeface="+mn-ea"/>
            </a:endParaRPr>
          </a:p>
        </p:txBody>
      </p:sp>
    </p:spTree>
    <p:custDataLst>
      <p:tags r:id="rId8"/>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圆角 46" hidden="1"/>
          <p:cNvSpPr/>
          <p:nvPr/>
        </p:nvSpPr>
        <p:spPr>
          <a:xfrm>
            <a:off x="2148177" y="1592263"/>
            <a:ext cx="4468841" cy="1894195"/>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11"/>
          <p:cNvSpPr txBox="1"/>
          <p:nvPr>
            <p:custDataLst>
              <p:tags r:id="rId1"/>
            </p:custDataLst>
          </p:nvPr>
        </p:nvSpPr>
        <p:spPr>
          <a:xfrm flipH="1">
            <a:off x="2253156" y="1846732"/>
            <a:ext cx="2685201" cy="1107440"/>
          </a:xfrm>
          <a:prstGeom prst="rect">
            <a:avLst/>
          </a:prstGeom>
          <a:noFill/>
        </p:spPr>
        <p:txBody>
          <a:bodyPr wrap="square" lIns="0" tIns="0" rIns="0" bIns="0" rtlCol="0">
            <a:spAutoFit/>
            <a:scene3d>
              <a:camera prst="orthographicFront"/>
              <a:lightRig rig="threePt" dir="t"/>
            </a:scene3d>
            <a:sp3d contourW="12700"/>
          </a:bodyPr>
          <a:lstStyle/>
          <a:p>
            <a:pPr>
              <a:lnSpc>
                <a:spcPct val="150000"/>
              </a:lnSpc>
            </a:pPr>
            <a:r>
              <a:rPr lang="zh-CN" altLang="zh-CN" b="1" dirty="0">
                <a:solidFill>
                  <a:schemeClr val="tx1">
                    <a:lumMod val="75000"/>
                    <a:lumOff val="25000"/>
                  </a:schemeClr>
                </a:solidFill>
                <a:latin typeface="微软雅黑" pitchFamily="34" charset="-122"/>
                <a:ea typeface="微软雅黑" pitchFamily="34" charset="-122"/>
              </a:rPr>
              <a:t>高新技术企业达</a:t>
            </a:r>
            <a:r>
              <a:rPr lang="en-US" altLang="zh-CN" sz="2400" b="1" dirty="0">
                <a:solidFill>
                  <a:srgbClr val="CC0011"/>
                </a:solidFill>
                <a:latin typeface="微软雅黑" pitchFamily="34" charset="-122"/>
                <a:ea typeface="微软雅黑" pitchFamily="34" charset="-122"/>
              </a:rPr>
              <a:t>29</a:t>
            </a:r>
            <a:r>
              <a:rPr lang="zh-CN" altLang="zh-CN" sz="2400" b="1" dirty="0">
                <a:solidFill>
                  <a:srgbClr val="CC0011"/>
                </a:solidFill>
                <a:latin typeface="微软雅黑" pitchFamily="34" charset="-122"/>
                <a:ea typeface="微软雅黑" pitchFamily="34" charset="-122"/>
              </a:rPr>
              <a:t>家</a:t>
            </a:r>
            <a:endParaRPr lang="en-US" altLang="zh-CN" sz="3200" b="1" dirty="0">
              <a:solidFill>
                <a:srgbClr val="CC0011"/>
              </a:solidFill>
              <a:latin typeface="微软雅黑" pitchFamily="34" charset="-122"/>
              <a:ea typeface="微软雅黑" pitchFamily="34" charset="-122"/>
            </a:endParaRPr>
          </a:p>
          <a:p>
            <a:pPr>
              <a:lnSpc>
                <a:spcPct val="150000"/>
              </a:lnSpc>
            </a:pPr>
            <a:r>
              <a:rPr lang="zh-CN" altLang="zh-CN" b="1" dirty="0">
                <a:solidFill>
                  <a:schemeClr val="tx1">
                    <a:lumMod val="75000"/>
                    <a:lumOff val="25000"/>
                  </a:schemeClr>
                </a:solidFill>
                <a:latin typeface="微软雅黑" pitchFamily="34" charset="-122"/>
                <a:ea typeface="微软雅黑" pitchFamily="34" charset="-122"/>
              </a:rPr>
              <a:t>增长</a:t>
            </a:r>
            <a:r>
              <a:rPr lang="en-US" altLang="zh-CN" sz="2400" b="1" dirty="0">
                <a:solidFill>
                  <a:srgbClr val="CC0011"/>
                </a:solidFill>
                <a:latin typeface="微软雅黑" pitchFamily="34" charset="-122"/>
                <a:ea typeface="微软雅黑" pitchFamily="34" charset="-122"/>
              </a:rPr>
              <a:t>81.25%</a:t>
            </a:r>
            <a:endParaRPr lang="zh-CN" altLang="en-US" b="1" dirty="0">
              <a:solidFill>
                <a:srgbClr val="CC0011"/>
              </a:solidFill>
              <a:latin typeface="微软雅黑" pitchFamily="34" charset="-122"/>
              <a:ea typeface="微软雅黑" pitchFamily="34" charset="-122"/>
            </a:endParaRPr>
          </a:p>
        </p:txBody>
      </p:sp>
      <p:sp>
        <p:nvSpPr>
          <p:cNvPr id="13" name="TextBox 11"/>
          <p:cNvSpPr txBox="1"/>
          <p:nvPr>
            <p:custDataLst>
              <p:tags r:id="rId2"/>
            </p:custDataLst>
          </p:nvPr>
        </p:nvSpPr>
        <p:spPr>
          <a:xfrm flipH="1">
            <a:off x="2253158" y="3495239"/>
            <a:ext cx="3686006" cy="1107440"/>
          </a:xfrm>
          <a:prstGeom prst="rect">
            <a:avLst/>
          </a:prstGeom>
          <a:noFill/>
        </p:spPr>
        <p:txBody>
          <a:bodyPr wrap="square" lIns="0" tIns="0" rIns="0" bIns="0" rtlCol="0">
            <a:spAutoFit/>
            <a:scene3d>
              <a:camera prst="orthographicFront"/>
              <a:lightRig rig="threePt" dir="t"/>
            </a:scene3d>
            <a:sp3d contourW="12700"/>
          </a:bodyPr>
          <a:lstStyle/>
          <a:p>
            <a:pPr>
              <a:lnSpc>
                <a:spcPct val="150000"/>
              </a:lnSpc>
            </a:pPr>
            <a:r>
              <a:rPr lang="zh-CN" altLang="zh-CN" b="1" dirty="0">
                <a:solidFill>
                  <a:schemeClr val="tx1">
                    <a:lumMod val="75000"/>
                    <a:lumOff val="25000"/>
                  </a:schemeClr>
                </a:solidFill>
                <a:latin typeface="微软雅黑" pitchFamily="34" charset="-122"/>
                <a:ea typeface="微软雅黑" pitchFamily="34" charset="-122"/>
              </a:rPr>
              <a:t>技术合同成交额</a:t>
            </a:r>
            <a:r>
              <a:rPr lang="en-US" altLang="zh-CN" sz="2400" b="1" dirty="0">
                <a:solidFill>
                  <a:srgbClr val="CC0011"/>
                </a:solidFill>
                <a:latin typeface="微软雅黑" pitchFamily="34" charset="-122"/>
                <a:ea typeface="微软雅黑" pitchFamily="34" charset="-122"/>
              </a:rPr>
              <a:t>2056.7</a:t>
            </a:r>
            <a:r>
              <a:rPr lang="zh-CN" altLang="zh-CN" sz="2400" b="1" dirty="0">
                <a:solidFill>
                  <a:srgbClr val="CC0011"/>
                </a:solidFill>
                <a:latin typeface="微软雅黑" pitchFamily="34" charset="-122"/>
                <a:ea typeface="微软雅黑" pitchFamily="34" charset="-122"/>
              </a:rPr>
              <a:t>万元</a:t>
            </a:r>
            <a:endParaRPr lang="en-US" altLang="zh-CN" sz="3200" b="1" dirty="0">
              <a:solidFill>
                <a:srgbClr val="CC0011"/>
              </a:solidFill>
              <a:latin typeface="微软雅黑" pitchFamily="34" charset="-122"/>
              <a:ea typeface="微软雅黑" pitchFamily="34" charset="-122"/>
            </a:endParaRPr>
          </a:p>
          <a:p>
            <a:pPr>
              <a:lnSpc>
                <a:spcPct val="150000"/>
              </a:lnSpc>
            </a:pPr>
            <a:r>
              <a:rPr lang="zh-CN" altLang="zh-CN" b="1" dirty="0">
                <a:solidFill>
                  <a:schemeClr val="tx1">
                    <a:lumMod val="75000"/>
                    <a:lumOff val="25000"/>
                  </a:schemeClr>
                </a:solidFill>
                <a:latin typeface="微软雅黑" pitchFamily="34" charset="-122"/>
                <a:ea typeface="微软雅黑" pitchFamily="34" charset="-122"/>
              </a:rPr>
              <a:t>增长</a:t>
            </a:r>
            <a:r>
              <a:rPr lang="en-US" altLang="zh-CN" sz="2400" b="1" dirty="0">
                <a:solidFill>
                  <a:srgbClr val="CC0011"/>
                </a:solidFill>
                <a:latin typeface="微软雅黑" pitchFamily="34" charset="-122"/>
                <a:ea typeface="微软雅黑" pitchFamily="34" charset="-122"/>
              </a:rPr>
              <a:t>245.66%</a:t>
            </a:r>
            <a:endParaRPr lang="zh-CN" altLang="en-US" sz="3200" b="1" dirty="0">
              <a:solidFill>
                <a:srgbClr val="CC0011"/>
              </a:solidFill>
              <a:latin typeface="微软雅黑" pitchFamily="34" charset="-122"/>
              <a:ea typeface="微软雅黑" pitchFamily="34" charset="-122"/>
            </a:endParaRPr>
          </a:p>
        </p:txBody>
      </p:sp>
      <p:sp>
        <p:nvSpPr>
          <p:cNvPr id="14" name="TextBox 11"/>
          <p:cNvSpPr txBox="1"/>
          <p:nvPr>
            <p:custDataLst>
              <p:tags r:id="rId3"/>
            </p:custDataLst>
          </p:nvPr>
        </p:nvSpPr>
        <p:spPr>
          <a:xfrm flipH="1">
            <a:off x="2253159" y="5234419"/>
            <a:ext cx="2561208" cy="1107440"/>
          </a:xfrm>
          <a:prstGeom prst="rect">
            <a:avLst/>
          </a:prstGeom>
          <a:noFill/>
        </p:spPr>
        <p:txBody>
          <a:bodyPr wrap="square" lIns="0" tIns="0" rIns="0" bIns="0" rtlCol="0">
            <a:spAutoFit/>
            <a:scene3d>
              <a:camera prst="orthographicFront"/>
              <a:lightRig rig="threePt" dir="t"/>
            </a:scene3d>
            <a:sp3d contourW="12700"/>
          </a:bodyPr>
          <a:lstStyle/>
          <a:p>
            <a:pPr>
              <a:lnSpc>
                <a:spcPct val="150000"/>
              </a:lnSpc>
            </a:pPr>
            <a:r>
              <a:rPr lang="en-US" altLang="zh-CN" b="1" dirty="0">
                <a:solidFill>
                  <a:schemeClr val="tx1">
                    <a:lumMod val="75000"/>
                    <a:lumOff val="25000"/>
                  </a:schemeClr>
                </a:solidFill>
                <a:latin typeface="微软雅黑" pitchFamily="34" charset="-122"/>
                <a:ea typeface="微软雅黑" pitchFamily="34" charset="-122"/>
              </a:rPr>
              <a:t>R</a:t>
            </a:r>
            <a:r>
              <a:rPr lang="zh-CN" altLang="zh-CN" b="1" dirty="0">
                <a:solidFill>
                  <a:schemeClr val="tx1">
                    <a:lumMod val="75000"/>
                    <a:lumOff val="25000"/>
                  </a:schemeClr>
                </a:solidFill>
                <a:latin typeface="微软雅黑" pitchFamily="34" charset="-122"/>
                <a:ea typeface="微软雅黑" pitchFamily="34" charset="-122"/>
              </a:rPr>
              <a:t>＆</a:t>
            </a:r>
            <a:r>
              <a:rPr lang="en-US" altLang="zh-CN" b="1" dirty="0">
                <a:solidFill>
                  <a:schemeClr val="tx1">
                    <a:lumMod val="75000"/>
                    <a:lumOff val="25000"/>
                  </a:schemeClr>
                </a:solidFill>
                <a:latin typeface="微软雅黑" pitchFamily="34" charset="-122"/>
                <a:ea typeface="微软雅黑" pitchFamily="34" charset="-122"/>
              </a:rPr>
              <a:t>D</a:t>
            </a:r>
            <a:r>
              <a:rPr lang="zh-CN" altLang="zh-CN" b="1" dirty="0">
                <a:solidFill>
                  <a:schemeClr val="tx1">
                    <a:lumMod val="75000"/>
                    <a:lumOff val="25000"/>
                  </a:schemeClr>
                </a:solidFill>
                <a:latin typeface="微软雅黑" pitchFamily="34" charset="-122"/>
                <a:ea typeface="微软雅黑" pitchFamily="34" charset="-122"/>
              </a:rPr>
              <a:t>投入</a:t>
            </a:r>
            <a:r>
              <a:rPr lang="en-US" altLang="zh-CN" sz="2400" b="1" dirty="0">
                <a:solidFill>
                  <a:srgbClr val="CC0011"/>
                </a:solidFill>
                <a:latin typeface="微软雅黑" pitchFamily="34" charset="-122"/>
                <a:ea typeface="微软雅黑" pitchFamily="34" charset="-122"/>
              </a:rPr>
              <a:t>1.92</a:t>
            </a:r>
            <a:r>
              <a:rPr lang="zh-CN" altLang="zh-CN" sz="2400" b="1" dirty="0">
                <a:solidFill>
                  <a:srgbClr val="CC0011"/>
                </a:solidFill>
                <a:latin typeface="微软雅黑" pitchFamily="34" charset="-122"/>
                <a:ea typeface="微软雅黑" pitchFamily="34" charset="-122"/>
              </a:rPr>
              <a:t>亿元</a:t>
            </a:r>
            <a:endParaRPr lang="en-US" altLang="zh-CN" sz="3200" b="1" dirty="0">
              <a:solidFill>
                <a:srgbClr val="CC0011"/>
              </a:solidFill>
              <a:latin typeface="微软雅黑" pitchFamily="34" charset="-122"/>
              <a:ea typeface="微软雅黑" pitchFamily="34" charset="-122"/>
            </a:endParaRPr>
          </a:p>
          <a:p>
            <a:pPr>
              <a:lnSpc>
                <a:spcPct val="150000"/>
              </a:lnSpc>
            </a:pPr>
            <a:r>
              <a:rPr lang="zh-CN" altLang="zh-CN" b="1" dirty="0">
                <a:solidFill>
                  <a:schemeClr val="tx1">
                    <a:lumMod val="75000"/>
                    <a:lumOff val="25000"/>
                  </a:schemeClr>
                </a:solidFill>
                <a:latin typeface="微软雅黑" pitchFamily="34" charset="-122"/>
                <a:ea typeface="微软雅黑" pitchFamily="34" charset="-122"/>
              </a:rPr>
              <a:t>增长</a:t>
            </a:r>
            <a:r>
              <a:rPr lang="en-US" altLang="zh-CN" sz="2400" b="1" dirty="0">
                <a:solidFill>
                  <a:srgbClr val="CC0011"/>
                </a:solidFill>
                <a:latin typeface="微软雅黑" pitchFamily="34" charset="-122"/>
                <a:ea typeface="微软雅黑" pitchFamily="34" charset="-122"/>
              </a:rPr>
              <a:t>47.36%</a:t>
            </a:r>
            <a:endParaRPr lang="zh-CN" altLang="en-US" sz="3200" b="1" dirty="0">
              <a:solidFill>
                <a:srgbClr val="CC0011"/>
              </a:solidFill>
              <a:latin typeface="微软雅黑" pitchFamily="34" charset="-122"/>
              <a:ea typeface="微软雅黑" pitchFamily="34" charset="-122"/>
            </a:endParaRPr>
          </a:p>
        </p:txBody>
      </p:sp>
      <p:grpSp>
        <p:nvGrpSpPr>
          <p:cNvPr id="34" name="组合 33"/>
          <p:cNvGrpSpPr/>
          <p:nvPr/>
        </p:nvGrpSpPr>
        <p:grpSpPr>
          <a:xfrm>
            <a:off x="1056979" y="3709810"/>
            <a:ext cx="837566" cy="837566"/>
            <a:chOff x="5077783" y="2080058"/>
            <a:chExt cx="1694681" cy="1694681"/>
          </a:xfrm>
        </p:grpSpPr>
        <p:pic>
          <p:nvPicPr>
            <p:cNvPr id="8" name="图片 7"/>
            <p:cNvPicPr>
              <a:picLocks noChangeAspect="1"/>
            </p:cNvPicPr>
            <p:nvPr>
              <p:custDataLst>
                <p:tags r:id="rId4"/>
              </p:custDataLst>
            </p:nvPr>
          </p:nvPicPr>
          <p:blipFill rotWithShape="1">
            <a:blip r:embed="rId5" cstate="print">
              <a:extLst>
                <a:ext uri="{28A0092B-C50C-407E-A947-70E740481C1C}">
                  <a14:useLocalDpi xmlns:a14="http://schemas.microsoft.com/office/drawing/2010/main" val="0"/>
                </a:ext>
              </a:extLst>
            </a:blip>
            <a:srcRect l="35735" t="26132" r="36228" b="26323"/>
            <a:stretch>
              <a:fillRect/>
            </a:stretch>
          </p:blipFill>
          <p:spPr>
            <a:xfrm>
              <a:off x="5364606" y="2262590"/>
              <a:ext cx="1121037" cy="1267365"/>
            </a:xfrm>
            <a:prstGeom prst="rect">
              <a:avLst/>
            </a:prstGeom>
          </p:spPr>
        </p:pic>
        <p:sp>
          <p:nvSpPr>
            <p:cNvPr id="38" name="椭圆 37"/>
            <p:cNvSpPr/>
            <p:nvPr>
              <p:custDataLst>
                <p:tags r:id="rId6"/>
              </p:custDataLst>
            </p:nvPr>
          </p:nvSpPr>
          <p:spPr>
            <a:xfrm>
              <a:off x="5077783" y="2080058"/>
              <a:ext cx="1694681" cy="1694681"/>
            </a:xfrm>
            <a:prstGeom prst="ellipse">
              <a:avLst/>
            </a:prstGeom>
            <a:noFill/>
            <a:ln w="57150">
              <a:solidFill>
                <a:srgbClr val="CC00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1056979" y="5401475"/>
            <a:ext cx="876604" cy="837565"/>
            <a:chOff x="9009492" y="2042563"/>
            <a:chExt cx="1857787" cy="1775052"/>
          </a:xfrm>
        </p:grpSpPr>
        <p:pic>
          <p:nvPicPr>
            <p:cNvPr id="25" name="图片 24"/>
            <p:cNvPicPr>
              <a:picLocks noChangeAspect="1"/>
            </p:cNvPicPr>
            <p:nvPr>
              <p:custDataLst>
                <p:tags r:id="rId7"/>
              </p:custDataLst>
            </p:nvPr>
          </p:nvPicPr>
          <p:blipFill rotWithShape="1">
            <a:blip r:embed="rId8" cstate="print">
              <a:extLst>
                <a:ext uri="{28A0092B-C50C-407E-A947-70E740481C1C}">
                  <a14:useLocalDpi xmlns:a14="http://schemas.microsoft.com/office/drawing/2010/main" val="0"/>
                </a:ext>
              </a:extLst>
            </a:blip>
            <a:srcRect l="43891" t="41787" r="45296" b="41993"/>
            <a:stretch>
              <a:fillRect/>
            </a:stretch>
          </p:blipFill>
          <p:spPr>
            <a:xfrm>
              <a:off x="9092227" y="2042563"/>
              <a:ext cx="1775052" cy="1775052"/>
            </a:xfrm>
            <a:prstGeom prst="rect">
              <a:avLst/>
            </a:prstGeom>
          </p:spPr>
        </p:pic>
        <p:sp>
          <p:nvSpPr>
            <p:cNvPr id="42" name="椭圆 41"/>
            <p:cNvSpPr/>
            <p:nvPr>
              <p:custDataLst>
                <p:tags r:id="rId9"/>
              </p:custDataLst>
            </p:nvPr>
          </p:nvSpPr>
          <p:spPr>
            <a:xfrm>
              <a:off x="9009492" y="2094682"/>
              <a:ext cx="1694681" cy="1694681"/>
            </a:xfrm>
            <a:prstGeom prst="ellipse">
              <a:avLst/>
            </a:prstGeom>
            <a:noFill/>
            <a:ln w="57150">
              <a:solidFill>
                <a:srgbClr val="CC00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1056979" y="2051887"/>
            <a:ext cx="837566" cy="837566"/>
            <a:chOff x="1178373" y="2080058"/>
            <a:chExt cx="1694681" cy="1694681"/>
          </a:xfrm>
        </p:grpSpPr>
        <p:pic>
          <p:nvPicPr>
            <p:cNvPr id="10" name="图片 9"/>
            <p:cNvPicPr>
              <a:picLocks noChangeAspect="1"/>
            </p:cNvPicPr>
            <p:nvPr>
              <p:custDataLst>
                <p:tags r:id="rId10"/>
              </p:custDataLst>
            </p:nvPr>
          </p:nvPicPr>
          <p:blipFill rotWithShape="1">
            <a:blip r:embed="rId11" cstate="print">
              <a:extLst>
                <a:ext uri="{28A0092B-C50C-407E-A947-70E740481C1C}">
                  <a14:useLocalDpi xmlns:a14="http://schemas.microsoft.com/office/drawing/2010/main" val="0"/>
                </a:ext>
              </a:extLst>
            </a:blip>
            <a:srcRect l="37110" t="26392" r="35582" b="26736"/>
            <a:stretch>
              <a:fillRect/>
            </a:stretch>
          </p:blipFill>
          <p:spPr>
            <a:xfrm>
              <a:off x="1430513" y="2196063"/>
              <a:ext cx="1190403" cy="1362173"/>
            </a:xfrm>
            <a:prstGeom prst="rect">
              <a:avLst/>
            </a:prstGeom>
          </p:spPr>
        </p:pic>
        <p:sp>
          <p:nvSpPr>
            <p:cNvPr id="29" name="椭圆 28"/>
            <p:cNvSpPr/>
            <p:nvPr>
              <p:custDataLst>
                <p:tags r:id="rId12"/>
              </p:custDataLst>
            </p:nvPr>
          </p:nvSpPr>
          <p:spPr>
            <a:xfrm>
              <a:off x="1178373" y="2080058"/>
              <a:ext cx="1694681" cy="1694681"/>
            </a:xfrm>
            <a:prstGeom prst="ellipse">
              <a:avLst/>
            </a:prstGeom>
            <a:noFill/>
            <a:ln w="57150">
              <a:solidFill>
                <a:srgbClr val="CC00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custDataLst>
                <p:tags r:id="rId13"/>
              </p:custDataLst>
            </p:nvPr>
          </p:nvSpPr>
          <p:spPr>
            <a:xfrm>
              <a:off x="2192882" y="3123412"/>
              <a:ext cx="342900" cy="342900"/>
            </a:xfrm>
            <a:prstGeom prst="ellipse">
              <a:avLst/>
            </a:prstGeom>
            <a:solidFill>
              <a:srgbClr val="CC00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latin typeface="微软雅黑" pitchFamily="34" charset="-122"/>
                  <a:ea typeface="微软雅黑" pitchFamily="34" charset="-122"/>
                </a:rPr>
                <a:t>企</a:t>
              </a:r>
              <a:endParaRPr lang="zh-CN" altLang="en-US" sz="1200" dirty="0">
                <a:latin typeface="微软雅黑" pitchFamily="34" charset="-122"/>
                <a:ea typeface="微软雅黑" pitchFamily="34" charset="-122"/>
              </a:endParaRPr>
            </a:p>
          </p:txBody>
        </p:sp>
      </p:grpSp>
      <p:sp>
        <p:nvSpPr>
          <p:cNvPr id="32" name="TextBox 11"/>
          <p:cNvSpPr txBox="1"/>
          <p:nvPr>
            <p:custDataLst>
              <p:tags r:id="rId14"/>
            </p:custDataLst>
          </p:nvPr>
        </p:nvSpPr>
        <p:spPr>
          <a:xfrm flipH="1">
            <a:off x="994410" y="1026160"/>
            <a:ext cx="10476865" cy="553720"/>
          </a:xfrm>
          <a:prstGeom prst="rect">
            <a:avLst/>
          </a:prstGeom>
          <a:noFill/>
        </p:spPr>
        <p:txBody>
          <a:bodyPr wrap="square" lIns="0" tIns="0" rIns="0" bIns="0" rtlCol="0">
            <a:spAutoFit/>
            <a:scene3d>
              <a:camera prst="orthographicFront"/>
              <a:lightRig rig="threePt" dir="t"/>
            </a:scene3d>
            <a:sp3d contourW="12700"/>
          </a:bodyPr>
          <a:lstStyle/>
          <a:p>
            <a:pPr algn="l">
              <a:lnSpc>
                <a:spcPct val="150000"/>
              </a:lnSpc>
            </a:pPr>
            <a:r>
              <a:rPr lang="en-US" altLang="zh-CN" sz="2400" b="1" dirty="0">
                <a:solidFill>
                  <a:srgbClr val="404040"/>
                </a:solidFill>
                <a:latin typeface="微软雅黑" pitchFamily="34" charset="-122"/>
                <a:ea typeface="微软雅黑" pitchFamily="34" charset="-122"/>
              </a:rPr>
              <a:t>2022</a:t>
            </a:r>
            <a:r>
              <a:rPr lang="zh-CN" altLang="zh-CN" sz="2400" b="1" dirty="0">
                <a:solidFill>
                  <a:srgbClr val="404040"/>
                </a:solidFill>
                <a:latin typeface="微软雅黑" pitchFamily="34" charset="-122"/>
                <a:ea typeface="微软雅黑" pitchFamily="34" charset="-122"/>
              </a:rPr>
              <a:t>年度省</a:t>
            </a:r>
            <a:r>
              <a:rPr lang="en-US" altLang="zh-CN" sz="2400" b="1" dirty="0">
                <a:solidFill>
                  <a:srgbClr val="404040"/>
                </a:solidFill>
                <a:latin typeface="微软雅黑" pitchFamily="34" charset="-122"/>
                <a:ea typeface="微软雅黑" pitchFamily="34" charset="-122"/>
              </a:rPr>
              <a:t>“</a:t>
            </a:r>
            <a:r>
              <a:rPr lang="zh-CN" altLang="zh-CN" sz="2400" b="1" dirty="0">
                <a:solidFill>
                  <a:srgbClr val="404040"/>
                </a:solidFill>
                <a:latin typeface="微软雅黑" pitchFamily="34" charset="-122"/>
                <a:ea typeface="微软雅黑" pitchFamily="34" charset="-122"/>
              </a:rPr>
              <a:t>以超常规手段打赢科技创新翻身仗</a:t>
            </a:r>
            <a:r>
              <a:rPr lang="en-US" altLang="zh-CN" sz="2400" b="1" dirty="0">
                <a:solidFill>
                  <a:srgbClr val="404040"/>
                </a:solidFill>
                <a:latin typeface="微软雅黑" pitchFamily="34" charset="-122"/>
                <a:ea typeface="微软雅黑" pitchFamily="34" charset="-122"/>
              </a:rPr>
              <a:t>”</a:t>
            </a:r>
            <a:r>
              <a:rPr lang="zh-CN" altLang="zh-CN" sz="2400" b="1" dirty="0">
                <a:solidFill>
                  <a:srgbClr val="404040"/>
                </a:solidFill>
                <a:latin typeface="微软雅黑" pitchFamily="34" charset="-122"/>
                <a:ea typeface="微软雅黑" pitchFamily="34" charset="-122"/>
              </a:rPr>
              <a:t>优秀单位</a:t>
            </a:r>
            <a:endParaRPr lang="zh-CN" altLang="zh-CN" sz="2400" b="1" dirty="0">
              <a:solidFill>
                <a:srgbClr val="404040"/>
              </a:solidFill>
              <a:latin typeface="微软雅黑" pitchFamily="34" charset="-122"/>
              <a:ea typeface="微软雅黑" pitchFamily="34" charset="-122"/>
            </a:endParaRPr>
          </a:p>
        </p:txBody>
      </p:sp>
      <p:sp>
        <p:nvSpPr>
          <p:cNvPr id="7" name="TextBox 7"/>
          <p:cNvSpPr txBox="1">
            <a:spLocks noChangeArrowheads="1"/>
          </p:cNvSpPr>
          <p:nvPr>
            <p:custDataLst>
              <p:tags r:id="rId15"/>
            </p:custDataLst>
          </p:nvPr>
        </p:nvSpPr>
        <p:spPr bwMode="auto">
          <a:xfrm>
            <a:off x="260033" y="210185"/>
            <a:ext cx="7247890" cy="553720"/>
          </a:xfrm>
          <a:prstGeom prst="rect">
            <a:avLst/>
          </a:prstGeom>
          <a:noFill/>
        </p:spPr>
        <p:txBody>
          <a:bodyPr wrap="square" lIns="0" tIns="0" rIns="0" bIns="0" rtlCol="0">
            <a:spAutoFit/>
            <a:scene3d>
              <a:camera prst="orthographicFront"/>
              <a:lightRig rig="threePt" dir="t"/>
            </a:scene3d>
            <a:sp3d contourW="12700"/>
          </a:bodyPr>
          <a:lstStyle/>
          <a:p>
            <a:pPr lvl="0" algn="l">
              <a:buClrTx/>
              <a:buSzTx/>
              <a:buFontTx/>
            </a:pPr>
            <a:r>
              <a:rPr lang="zh-CN" altLang="en-US" sz="3600" b="1" dirty="0">
                <a:solidFill>
                  <a:schemeClr val="bg1"/>
                </a:solidFill>
                <a:latin typeface="微软雅黑" pitchFamily="34" charset="-122"/>
                <a:ea typeface="微软雅黑" pitchFamily="34" charset="-122"/>
                <a:cs typeface="思源黑体 CN Normal" panose="020B0400000000000000" pitchFamily="34" charset="-122"/>
                <a:sym typeface="+mn-ea"/>
              </a:rPr>
              <a:t>生态文明建设取得新进展</a:t>
            </a:r>
            <a:endParaRPr lang="zh-CN" altLang="en-US" sz="3600" b="1" dirty="0">
              <a:solidFill>
                <a:schemeClr val="bg1"/>
              </a:solidFill>
              <a:latin typeface="微软雅黑" pitchFamily="34" charset="-122"/>
              <a:ea typeface="微软雅黑" pitchFamily="34" charset="-122"/>
              <a:cs typeface="思源黑体 CN Normal" panose="020B0400000000000000" pitchFamily="34" charset="-122"/>
              <a:sym typeface="+mn-ea"/>
            </a:endParaRPr>
          </a:p>
        </p:txBody>
      </p:sp>
      <p:sp>
        <p:nvSpPr>
          <p:cNvPr id="17" name="矩形 16"/>
          <p:cNvSpPr/>
          <p:nvPr>
            <p:custDataLst>
              <p:tags r:id="rId16"/>
            </p:custDataLst>
          </p:nvPr>
        </p:nvSpPr>
        <p:spPr>
          <a:xfrm>
            <a:off x="318" y="609600"/>
            <a:ext cx="12192000" cy="177800"/>
          </a:xfrm>
          <a:prstGeom prst="rect">
            <a:avLst/>
          </a:prstGeom>
          <a:solidFill>
            <a:srgbClr val="F1C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custDataLst>
              <p:tags r:id="rId17"/>
            </p:custDataLst>
          </p:nvPr>
        </p:nvSpPr>
        <p:spPr>
          <a:xfrm>
            <a:off x="318" y="558800"/>
            <a:ext cx="12192000" cy="177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Box 7"/>
          <p:cNvSpPr txBox="1">
            <a:spLocks noChangeArrowheads="1"/>
          </p:cNvSpPr>
          <p:nvPr>
            <p:custDataLst>
              <p:tags r:id="rId18"/>
            </p:custDataLst>
          </p:nvPr>
        </p:nvSpPr>
        <p:spPr bwMode="auto">
          <a:xfrm>
            <a:off x="3627755" y="349885"/>
            <a:ext cx="5470525" cy="553720"/>
          </a:xfrm>
          <a:prstGeom prst="rect">
            <a:avLst/>
          </a:prstGeom>
          <a:solidFill>
            <a:schemeClr val="bg1"/>
          </a:solidFill>
        </p:spPr>
        <p:txBody>
          <a:bodyPr wrap="square" lIns="0" tIns="0" rIns="0" bIns="0" rtlCol="0">
            <a:spAutoFit/>
            <a:scene3d>
              <a:camera prst="orthographicFront"/>
              <a:lightRig rig="threePt" dir="t"/>
            </a:scene3d>
            <a:sp3d contourW="12700"/>
          </a:bodyPr>
          <a:lstStyle/>
          <a:p>
            <a:pPr lvl="0" algn="ctr">
              <a:buClrTx/>
              <a:buSzTx/>
              <a:buFontTx/>
            </a:pPr>
            <a:r>
              <a:rPr lang="zh-CN" altLang="en-US" sz="3600" b="1" dirty="0">
                <a:latin typeface="微软雅黑" pitchFamily="34" charset="-122"/>
                <a:ea typeface="微软雅黑" pitchFamily="34" charset="-122"/>
                <a:cs typeface="思源黑体 CN Normal" panose="020B0400000000000000" pitchFamily="34" charset="-122"/>
                <a:sym typeface="+mn-ea"/>
              </a:rPr>
              <a:t>三、科技创新脚步更实</a:t>
            </a:r>
            <a:endParaRPr lang="zh-CN" altLang="en-US" sz="3600" b="1" dirty="0">
              <a:solidFill>
                <a:schemeClr val="tx1"/>
              </a:solidFill>
              <a:latin typeface="微软雅黑" pitchFamily="34" charset="-122"/>
              <a:ea typeface="微软雅黑" pitchFamily="34" charset="-122"/>
              <a:cs typeface="思源黑体 CN Normal" panose="020B0400000000000000" pitchFamily="34" charset="-122"/>
              <a:sym typeface="+mn-ea"/>
            </a:endParaRPr>
          </a:p>
        </p:txBody>
      </p:sp>
      <p:pic>
        <p:nvPicPr>
          <p:cNvPr id="5" name="图片 4"/>
          <p:cNvPicPr>
            <a:picLocks noChangeAspect="1"/>
          </p:cNvPicPr>
          <p:nvPr>
            <p:custDataLst>
              <p:tags r:id="rId19"/>
            </p:custDataLst>
          </p:nvPr>
        </p:nvPicPr>
        <p:blipFill rotWithShape="1">
          <a:blip r:embed="rId20"/>
          <a:srcRect b="3937"/>
          <a:stretch>
            <a:fillRect/>
          </a:stretch>
        </p:blipFill>
        <p:spPr>
          <a:xfrm>
            <a:off x="6716560" y="1939095"/>
            <a:ext cx="4990111" cy="2290231"/>
          </a:xfrm>
          <a:prstGeom prst="rect">
            <a:avLst/>
          </a:prstGeom>
        </p:spPr>
      </p:pic>
      <p:pic>
        <p:nvPicPr>
          <p:cNvPr id="6" name="图片 5"/>
          <p:cNvPicPr>
            <a:picLocks noChangeAspect="1"/>
          </p:cNvPicPr>
          <p:nvPr>
            <p:custDataLst>
              <p:tags r:id="rId21"/>
            </p:custDataLst>
          </p:nvPr>
        </p:nvPicPr>
        <p:blipFill rotWithShape="1">
          <a:blip r:embed="rId22">
            <a:extLst>
              <a:ext uri="{BEBA8EAE-BF5A-486C-A8C5-ECC9F3942E4B}">
                <a14:imgProps xmlns:a14="http://schemas.microsoft.com/office/drawing/2010/main">
                  <a14:imgLayer r:embed="rId23">
                    <a14:imgEffect>
                      <a14:brightnessContrast bright="20000"/>
                    </a14:imgEffect>
                    <a14:imgEffect>
                      <a14:colorTemperature colorTemp="8800"/>
                    </a14:imgEffect>
                  </a14:imgLayer>
                </a14:imgProps>
              </a:ext>
            </a:extLst>
          </a:blip>
          <a:srcRect t="30022"/>
          <a:stretch>
            <a:fillRect/>
          </a:stretch>
        </p:blipFill>
        <p:spPr>
          <a:xfrm>
            <a:off x="6716559" y="4293980"/>
            <a:ext cx="4990111" cy="1947887"/>
          </a:xfrm>
          <a:prstGeom prst="rect">
            <a:avLst/>
          </a:prstGeom>
        </p:spPr>
      </p:pic>
    </p:spTree>
    <p:custDataLst>
      <p:tags r:id="rId24"/>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圆角 29"/>
          <p:cNvSpPr/>
          <p:nvPr/>
        </p:nvSpPr>
        <p:spPr>
          <a:xfrm>
            <a:off x="2356407" y="1693863"/>
            <a:ext cx="597932" cy="1773419"/>
          </a:xfrm>
          <a:prstGeom prst="roundRect">
            <a:avLst/>
          </a:prstGeom>
          <a:solidFill>
            <a:srgbClr val="C0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itchFamily="34" charset="-122"/>
                <a:ea typeface="微软雅黑" pitchFamily="34" charset="-122"/>
              </a:rPr>
              <a:t>制度改革</a:t>
            </a:r>
            <a:endParaRPr lang="zh-CN" altLang="en-US" sz="2400" b="1" dirty="0">
              <a:latin typeface="微软雅黑" pitchFamily="34" charset="-122"/>
              <a:ea typeface="微软雅黑" pitchFamily="34" charset="-122"/>
            </a:endParaRPr>
          </a:p>
        </p:txBody>
      </p:sp>
      <p:pic>
        <p:nvPicPr>
          <p:cNvPr id="37" name="图片 36"/>
          <p:cNvPicPr>
            <a:picLocks noChangeAspect="1"/>
          </p:cNvPicPr>
          <p:nvPr/>
        </p:nvPicPr>
        <p:blipFill rotWithShape="1">
          <a:blip r:embed="rId1"/>
          <a:srcRect b="13473"/>
          <a:stretch>
            <a:fillRect/>
          </a:stretch>
        </p:blipFill>
        <p:spPr>
          <a:xfrm>
            <a:off x="2728913" y="3898900"/>
            <a:ext cx="4058285" cy="2155825"/>
          </a:xfrm>
          <a:prstGeom prst="rect">
            <a:avLst/>
          </a:prstGeom>
        </p:spPr>
      </p:pic>
      <p:pic>
        <p:nvPicPr>
          <p:cNvPr id="38" name="图片 37"/>
          <p:cNvPicPr>
            <a:picLocks noChangeAspect="1"/>
          </p:cNvPicPr>
          <p:nvPr/>
        </p:nvPicPr>
        <p:blipFill rotWithShape="1">
          <a:blip r:embed="rId2"/>
          <a:srcRect l="1698" r="1887" b="11877"/>
          <a:stretch>
            <a:fillRect/>
          </a:stretch>
        </p:blipFill>
        <p:spPr>
          <a:xfrm>
            <a:off x="6879273" y="3898900"/>
            <a:ext cx="3987165" cy="2155825"/>
          </a:xfrm>
          <a:prstGeom prst="rect">
            <a:avLst/>
          </a:prstGeom>
        </p:spPr>
      </p:pic>
      <p:sp>
        <p:nvSpPr>
          <p:cNvPr id="39" name="TextBox 11"/>
          <p:cNvSpPr txBox="1"/>
          <p:nvPr/>
        </p:nvSpPr>
        <p:spPr>
          <a:xfrm flipH="1">
            <a:off x="3410330" y="1610065"/>
            <a:ext cx="6282471" cy="1661795"/>
          </a:xfrm>
          <a:prstGeom prst="rect">
            <a:avLst/>
          </a:prstGeom>
          <a:noFill/>
        </p:spPr>
        <p:txBody>
          <a:bodyPr wrap="square" lIns="0" tIns="0" rIns="0" bIns="0" rtlCol="0" anchor="ctr">
            <a:spAutoFit/>
            <a:scene3d>
              <a:camera prst="orthographicFront"/>
              <a:lightRig rig="threePt" dir="t"/>
            </a:scene3d>
            <a:sp3d contourW="12700"/>
          </a:bodyPr>
          <a:lstStyle/>
          <a:p>
            <a:pPr>
              <a:lnSpc>
                <a:spcPct val="150000"/>
              </a:lnSpc>
            </a:pPr>
            <a:r>
              <a:rPr lang="zh-CN" altLang="zh-CN" sz="2400" b="1" dirty="0">
                <a:solidFill>
                  <a:schemeClr val="tx1">
                    <a:lumMod val="75000"/>
                    <a:lumOff val="25000"/>
                  </a:schemeClr>
                </a:solidFill>
                <a:latin typeface="微软雅黑" pitchFamily="34" charset="-122"/>
                <a:ea typeface="微软雅黑" pitchFamily="34" charset="-122"/>
              </a:rPr>
              <a:t>“放管服”放出了“新活力”</a:t>
            </a:r>
            <a:endParaRPr lang="en-US" altLang="zh-CN" sz="2400" b="1" dirty="0">
              <a:solidFill>
                <a:schemeClr val="tx1">
                  <a:lumMod val="75000"/>
                  <a:lumOff val="25000"/>
                </a:schemeClr>
              </a:solidFill>
              <a:latin typeface="微软雅黑" pitchFamily="34" charset="-122"/>
              <a:ea typeface="微软雅黑" pitchFamily="34" charset="-122"/>
            </a:endParaRPr>
          </a:p>
          <a:p>
            <a:pPr>
              <a:lnSpc>
                <a:spcPct val="150000"/>
              </a:lnSpc>
            </a:pPr>
            <a:r>
              <a:rPr lang="en-US" altLang="zh-CN" sz="2400" b="1" dirty="0">
                <a:solidFill>
                  <a:schemeClr val="tx1">
                    <a:lumMod val="75000"/>
                    <a:lumOff val="25000"/>
                  </a:schemeClr>
                </a:solidFill>
                <a:latin typeface="微软雅黑" pitchFamily="34" charset="-122"/>
                <a:ea typeface="微软雅黑" pitchFamily="34" charset="-122"/>
              </a:rPr>
              <a:t>      </a:t>
            </a:r>
            <a:r>
              <a:rPr lang="zh-CN" altLang="zh-CN" sz="2400" b="1" dirty="0">
                <a:solidFill>
                  <a:schemeClr val="tx1">
                    <a:lumMod val="75000"/>
                    <a:lumOff val="25000"/>
                  </a:schemeClr>
                </a:solidFill>
                <a:latin typeface="微软雅黑" pitchFamily="34" charset="-122"/>
                <a:ea typeface="微软雅黑" pitchFamily="34" charset="-122"/>
              </a:rPr>
              <a:t>“零跑动”跑出了“加速度”</a:t>
            </a:r>
            <a:endParaRPr lang="en-US" altLang="zh-CN" sz="2400" b="1" dirty="0">
              <a:solidFill>
                <a:schemeClr val="tx1">
                  <a:lumMod val="75000"/>
                  <a:lumOff val="25000"/>
                </a:schemeClr>
              </a:solidFill>
              <a:latin typeface="微软雅黑" pitchFamily="34" charset="-122"/>
              <a:ea typeface="微软雅黑" pitchFamily="34" charset="-122"/>
            </a:endParaRPr>
          </a:p>
          <a:p>
            <a:pPr>
              <a:lnSpc>
                <a:spcPct val="150000"/>
              </a:lnSpc>
            </a:pPr>
            <a:r>
              <a:rPr lang="en-US" altLang="zh-CN" sz="2400" b="1" dirty="0">
                <a:solidFill>
                  <a:schemeClr val="tx1">
                    <a:lumMod val="75000"/>
                    <a:lumOff val="25000"/>
                  </a:schemeClr>
                </a:solidFill>
                <a:latin typeface="微软雅黑" pitchFamily="34" charset="-122"/>
                <a:ea typeface="微软雅黑" pitchFamily="34" charset="-122"/>
              </a:rPr>
              <a:t>             </a:t>
            </a:r>
            <a:r>
              <a:rPr lang="zh-CN" altLang="zh-CN" sz="2400" b="1" dirty="0">
                <a:solidFill>
                  <a:schemeClr val="tx1">
                    <a:lumMod val="75000"/>
                    <a:lumOff val="25000"/>
                  </a:schemeClr>
                </a:solidFill>
                <a:latin typeface="微软雅黑" pitchFamily="34" charset="-122"/>
                <a:ea typeface="微软雅黑" pitchFamily="34" charset="-122"/>
              </a:rPr>
              <a:t>市级“零跑动”事项</a:t>
            </a:r>
            <a:r>
              <a:rPr lang="en-US" altLang="zh-CN" sz="2400" b="1" dirty="0">
                <a:solidFill>
                  <a:schemeClr val="tx1">
                    <a:lumMod val="75000"/>
                    <a:lumOff val="25000"/>
                  </a:schemeClr>
                </a:solidFill>
                <a:latin typeface="微软雅黑" pitchFamily="34" charset="-122"/>
                <a:ea typeface="微软雅黑" pitchFamily="34" charset="-122"/>
              </a:rPr>
              <a:t>1329</a:t>
            </a:r>
            <a:r>
              <a:rPr lang="zh-CN" altLang="zh-CN" sz="2400" b="1" dirty="0">
                <a:solidFill>
                  <a:schemeClr val="tx1">
                    <a:lumMod val="75000"/>
                    <a:lumOff val="25000"/>
                  </a:schemeClr>
                </a:solidFill>
                <a:latin typeface="微软雅黑" pitchFamily="34" charset="-122"/>
                <a:ea typeface="微软雅黑" pitchFamily="34" charset="-122"/>
              </a:rPr>
              <a:t>项</a:t>
            </a:r>
            <a:endParaRPr lang="zh-CN" altLang="zh-CN" sz="2400" b="1" dirty="0">
              <a:solidFill>
                <a:schemeClr val="tx1">
                  <a:lumMod val="75000"/>
                  <a:lumOff val="25000"/>
                </a:schemeClr>
              </a:solidFill>
              <a:latin typeface="微软雅黑" pitchFamily="34" charset="-122"/>
              <a:ea typeface="微软雅黑" pitchFamily="34" charset="-122"/>
            </a:endParaRPr>
          </a:p>
        </p:txBody>
      </p:sp>
      <p:cxnSp>
        <p:nvCxnSpPr>
          <p:cNvPr id="50" name="直接连接符 49"/>
          <p:cNvCxnSpPr/>
          <p:nvPr/>
        </p:nvCxnSpPr>
        <p:spPr>
          <a:xfrm flipH="1">
            <a:off x="2649538" y="3372403"/>
            <a:ext cx="8155738" cy="0"/>
          </a:xfrm>
          <a:prstGeom prst="lin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pic>
        <p:nvPicPr>
          <p:cNvPr id="41" name="图片 40"/>
          <p:cNvPicPr>
            <a:picLocks noChangeAspect="1"/>
          </p:cNvPicPr>
          <p:nvPr/>
        </p:nvPicPr>
        <p:blipFill rotWithShape="1">
          <a:blip r:embed="rId3" cstate="print">
            <a:extLst>
              <a:ext uri="{28A0092B-C50C-407E-A947-70E740481C1C}">
                <a14:useLocalDpi xmlns:a14="http://schemas.microsoft.com/office/drawing/2010/main" val="0"/>
              </a:ext>
            </a:extLst>
          </a:blip>
          <a:srcRect l="39479" t="33171" r="35004" b="29268"/>
          <a:stretch>
            <a:fillRect/>
          </a:stretch>
        </p:blipFill>
        <p:spPr>
          <a:xfrm>
            <a:off x="941070" y="1814195"/>
            <a:ext cx="1320165" cy="1457325"/>
          </a:xfrm>
          <a:prstGeom prst="rect">
            <a:avLst/>
          </a:prstGeom>
        </p:spPr>
      </p:pic>
      <p:sp>
        <p:nvSpPr>
          <p:cNvPr id="10" name="TextBox 7"/>
          <p:cNvSpPr txBox="1">
            <a:spLocks noChangeArrowheads="1"/>
          </p:cNvSpPr>
          <p:nvPr>
            <p:custDataLst>
              <p:tags r:id="rId4"/>
            </p:custDataLst>
          </p:nvPr>
        </p:nvSpPr>
        <p:spPr bwMode="auto">
          <a:xfrm>
            <a:off x="260033" y="210185"/>
            <a:ext cx="7247890" cy="553720"/>
          </a:xfrm>
          <a:prstGeom prst="rect">
            <a:avLst/>
          </a:prstGeom>
          <a:noFill/>
        </p:spPr>
        <p:txBody>
          <a:bodyPr wrap="square" lIns="0" tIns="0" rIns="0" bIns="0" rtlCol="0">
            <a:spAutoFit/>
            <a:scene3d>
              <a:camera prst="orthographicFront"/>
              <a:lightRig rig="threePt" dir="t"/>
            </a:scene3d>
            <a:sp3d contourW="12700"/>
          </a:bodyPr>
          <a:lstStyle/>
          <a:p>
            <a:pPr lvl="0" algn="l">
              <a:buClrTx/>
              <a:buSzTx/>
              <a:buFontTx/>
            </a:pPr>
            <a:r>
              <a:rPr lang="zh-CN" altLang="en-US" sz="3600" b="1" dirty="0">
                <a:solidFill>
                  <a:schemeClr val="bg1"/>
                </a:solidFill>
                <a:latin typeface="微软雅黑" pitchFamily="34" charset="-122"/>
                <a:ea typeface="微软雅黑" pitchFamily="34" charset="-122"/>
                <a:cs typeface="思源黑体 CN Normal" panose="020B0400000000000000" pitchFamily="34" charset="-122"/>
                <a:sym typeface="+mn-ea"/>
              </a:rPr>
              <a:t>生态文明建设取得新进展</a:t>
            </a:r>
            <a:endParaRPr lang="zh-CN" altLang="en-US" sz="3600" b="1" dirty="0">
              <a:solidFill>
                <a:schemeClr val="bg1"/>
              </a:solidFill>
              <a:latin typeface="微软雅黑" pitchFamily="34" charset="-122"/>
              <a:ea typeface="微软雅黑" pitchFamily="34" charset="-122"/>
              <a:cs typeface="思源黑体 CN Normal" panose="020B0400000000000000" pitchFamily="34" charset="-122"/>
              <a:sym typeface="+mn-ea"/>
            </a:endParaRPr>
          </a:p>
        </p:txBody>
      </p:sp>
      <p:sp>
        <p:nvSpPr>
          <p:cNvPr id="17" name="矩形 16"/>
          <p:cNvSpPr/>
          <p:nvPr>
            <p:custDataLst>
              <p:tags r:id="rId5"/>
            </p:custDataLst>
          </p:nvPr>
        </p:nvSpPr>
        <p:spPr>
          <a:xfrm>
            <a:off x="318" y="609600"/>
            <a:ext cx="12192000" cy="177800"/>
          </a:xfrm>
          <a:prstGeom prst="rect">
            <a:avLst/>
          </a:prstGeom>
          <a:solidFill>
            <a:srgbClr val="F1C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custDataLst>
              <p:tags r:id="rId6"/>
            </p:custDataLst>
          </p:nvPr>
        </p:nvSpPr>
        <p:spPr>
          <a:xfrm>
            <a:off x="318" y="558800"/>
            <a:ext cx="12192000" cy="177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Box 7"/>
          <p:cNvSpPr txBox="1">
            <a:spLocks noChangeArrowheads="1"/>
          </p:cNvSpPr>
          <p:nvPr>
            <p:custDataLst>
              <p:tags r:id="rId7"/>
            </p:custDataLst>
          </p:nvPr>
        </p:nvSpPr>
        <p:spPr bwMode="auto">
          <a:xfrm>
            <a:off x="3627755" y="349885"/>
            <a:ext cx="5470525" cy="553720"/>
          </a:xfrm>
          <a:prstGeom prst="rect">
            <a:avLst/>
          </a:prstGeom>
          <a:solidFill>
            <a:schemeClr val="bg1"/>
          </a:solidFill>
        </p:spPr>
        <p:txBody>
          <a:bodyPr wrap="square" lIns="0" tIns="0" rIns="0" bIns="0" rtlCol="0">
            <a:spAutoFit/>
            <a:scene3d>
              <a:camera prst="orthographicFront"/>
              <a:lightRig rig="threePt" dir="t"/>
            </a:scene3d>
            <a:sp3d contourW="12700"/>
          </a:bodyPr>
          <a:lstStyle/>
          <a:p>
            <a:pPr lvl="0" algn="ctr">
              <a:buClrTx/>
              <a:buSzTx/>
              <a:buFontTx/>
            </a:pPr>
            <a:r>
              <a:rPr lang="zh-CN" altLang="en-US" sz="3600" b="1" dirty="0">
                <a:latin typeface="微软雅黑" pitchFamily="34" charset="-122"/>
                <a:ea typeface="微软雅黑" pitchFamily="34" charset="-122"/>
                <a:cs typeface="思源黑体 CN Normal" panose="020B0400000000000000" pitchFamily="34" charset="-122"/>
                <a:sym typeface="+mn-ea"/>
              </a:rPr>
              <a:t>四、改革开放活力更强</a:t>
            </a:r>
            <a:endParaRPr lang="zh-CN" altLang="en-US" sz="3600" b="1" dirty="0">
              <a:solidFill>
                <a:schemeClr val="tx1"/>
              </a:solidFill>
              <a:latin typeface="微软雅黑" pitchFamily="34" charset="-122"/>
              <a:ea typeface="微软雅黑" pitchFamily="34" charset="-122"/>
              <a:cs typeface="思源黑体 CN Normal" panose="020B0400000000000000" pitchFamily="34" charset="-122"/>
              <a:sym typeface="+mn-ea"/>
            </a:endParaRPr>
          </a:p>
        </p:txBody>
      </p:sp>
    </p:spTree>
    <p:custDataLst>
      <p:tags r:id="rId8"/>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ISLIDE.ICON" val="#375363;#393928;#153631;#6829;#370904;#32846;#58508;#172322;#137841;#170756;#32968;#32714;#174186;#158208;#398818;#373158;#398922;"/>
  <p:tag name="KSO_WM_SPECIAL_SOURCE" val="bdnul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SPECIAL_SOURCE" val="bdnul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ISLIDE.ICON" val="#156852;"/>
  <p:tag name="KSO_WM_SPECIAL_SOURCE" val="bdnul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ISLIDE.ICON" val="#156852;"/>
  <p:tag name="KSO_WM_SPECIAL_SOURCE" val="bdnul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ISLIDE.ICON" val="#156852;"/>
  <p:tag name="KSO_WM_SPECIAL_SOURCE" val="bdnul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41.xml><?xml version="1.0" encoding="utf-8"?>
<p:tagLst xmlns:p="http://schemas.openxmlformats.org/presentationml/2006/main">
  <p:tag name="KSO_WM_SPECIAL_SOURCE" val="bdnul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SPECIAL_SOURCE" val="bdnul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SPECIAL_SOURCE" val="bdnull"/>
</p:tagLst>
</file>

<file path=ppt/tags/tag146.xml><?xml version="1.0" encoding="utf-8"?>
<p:tagLst xmlns:p="http://schemas.openxmlformats.org/presentationml/2006/main">
  <p:tag name="KSO_WM_SPECIAL_SOURCE" val="bdnul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15.xml><?xml version="1.0" encoding="utf-8"?>
<p:tagLst xmlns:p="http://schemas.openxmlformats.org/presentationml/2006/main">
  <p:tag name="ISLIDE.ICON" val="#95793;#95349;#95559;#144426;#96269;#166447;#116782;#142659;#398639;#154559;#143812;#370927;#153656;#5677;"/>
  <p:tag name="KSO_WM_SPECIAL_SOURCE" val="bdnul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ISLIDE.ICON" val="#95793;#95349;#95559;#144426;#96269;#166447;#116782;#142659;#398639;#154559;#143812;#370927;#153656;#5677;#398639;"/>
  <p:tag name="KSO_WM_SPECIAL_SOURCE" val="bdnull"/>
</p:tagLst>
</file>

<file path=ppt/tags/tag24.xml><?xml version="1.0" encoding="utf-8"?>
<p:tagLst xmlns:p="http://schemas.openxmlformats.org/presentationml/2006/main">
  <p:tag name="KSO_WM_BEAUTIFY_FLAG" val=""/>
  <p:tag name="KSO_WM_UNIT_PLACING_PICTURE_USER_VIEWPORT" val="{&quot;height&quot;:9260,&quot;width&quot;:13769}"/>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ISLIDE.ICON" val="#95793;#95349;#95559;#144426;#96269;#166447;#116782;#142659;#398639;#154559;#143812;#370927;#153656;#5677;#398639;"/>
  <p:tag name="KSO_WM_SPECIAL_SOURCE" val="bdnull"/>
</p:tagLst>
</file>

<file path=ppt/tags/tag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SPECIAL_SOURCE" val="bdnul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SPECIAL_SOURCE" val="bdnul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SPECIAL_SOURCE" val="bdnul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SPECIAL_SOURCE" val="bdnul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 name="KSO_WM_UNIT_PLACING_PICTURE_USER_VIEWPORT" val="{&quot;height&quot;:3932,&quot;width&quot;:3365}"/>
</p:tagLst>
</file>

<file path=ppt/tags/tag73.xml><?xml version="1.0" encoding="utf-8"?>
<p:tagLst xmlns:p="http://schemas.openxmlformats.org/presentationml/2006/main">
  <p:tag name="KSO_WM_SPECIAL_SOURCE" val="bdnul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SPECIAL_SOURCE" val="bdnul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SPECIAL_SOURCE" val="bdnul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2412</Words>
  <Application>WPS 演示</Application>
  <PresentationFormat>宽屏</PresentationFormat>
  <Paragraphs>367</Paragraphs>
  <Slides>23</Slides>
  <Notes>19</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23</vt:i4>
      </vt:variant>
    </vt:vector>
  </HeadingPairs>
  <TitlesOfParts>
    <vt:vector size="33" baseType="lpstr">
      <vt:lpstr>Arial </vt:lpstr>
      <vt:lpstr>宋体 </vt:lpstr>
      <vt:lpstr>仿宋_GB2312</vt:lpstr>
      <vt:lpstr>微软雅黑</vt:lpstr>
      <vt:lpstr>等线</vt:lpstr>
      <vt:lpstr>Algerian</vt:lpstr>
      <vt:lpstr>Calibri</vt:lpstr>
      <vt:lpstr>Times New Roman</vt:lpstr>
      <vt:lpstr>等线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Windows</dc:creator>
  <cp:lastModifiedBy>未定义</cp:lastModifiedBy>
  <cp:revision>55</cp:revision>
  <dcterms:created xsi:type="dcterms:W3CDTF">2021-03-23T02:03:00Z</dcterms:created>
  <dcterms:modified xsi:type="dcterms:W3CDTF">2023-04-07T01:38:39Z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2052-10.8.0.5603</vt:lpwstr>
  </property>
  <property fmtid="{D5CDD505-2E9C-101B-9397-08002B2CF9AE}" pid="3" name="KSOTemplateUUID">
    <vt:lpwstr>v1.0_mb_+7/TN6Rehad5RDSNGyuKdw==</vt:lpwstr>
  </property>
  <property fmtid="{D5CDD505-2E9C-101B-9397-08002B2CF9AE}" pid="4" name="ICV">
    <vt:lpwstr>E5F95AEAD2184EDA9F4A5A9D00C96724</vt:lpwstr>
  </property>
</Properties>
</file>